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5" r:id="rId4"/>
  </p:sldMasterIdLst>
  <p:notesMasterIdLst>
    <p:notesMasterId r:id="rId30"/>
  </p:notesMasterIdLst>
  <p:sldIdLst>
    <p:sldId id="348" r:id="rId5"/>
    <p:sldId id="389" r:id="rId6"/>
    <p:sldId id="368" r:id="rId7"/>
    <p:sldId id="266" r:id="rId8"/>
    <p:sldId id="369" r:id="rId9"/>
    <p:sldId id="364" r:id="rId10"/>
    <p:sldId id="301" r:id="rId11"/>
    <p:sldId id="355" r:id="rId12"/>
    <p:sldId id="411" r:id="rId13"/>
    <p:sldId id="390" r:id="rId14"/>
    <p:sldId id="409" r:id="rId15"/>
    <p:sldId id="387" r:id="rId16"/>
    <p:sldId id="393" r:id="rId17"/>
    <p:sldId id="378" r:id="rId18"/>
    <p:sldId id="381" r:id="rId19"/>
    <p:sldId id="382" r:id="rId20"/>
    <p:sldId id="372" r:id="rId21"/>
    <p:sldId id="391" r:id="rId22"/>
    <p:sldId id="392" r:id="rId23"/>
    <p:sldId id="377" r:id="rId24"/>
    <p:sldId id="379" r:id="rId25"/>
    <p:sldId id="394" r:id="rId26"/>
    <p:sldId id="395" r:id="rId27"/>
    <p:sldId id="386" r:id="rId28"/>
    <p:sldId id="408" r:id="rId29"/>
  </p:sldIdLst>
  <p:sldSz cx="12192000" cy="6858000"/>
  <p:notesSz cx="6858000" cy="9144000"/>
  <p:embeddedFontLst>
    <p:embeddedFont>
      <p:font typeface="Century Gothic" panose="020B0502020202020204" pitchFamily="34" charset="0"/>
      <p:regular r:id="rId31"/>
      <p:bold r:id="rId32"/>
      <p:italic r:id="rId33"/>
      <p:boldItalic r:id="rId34"/>
    </p:embeddedFont>
    <p:embeddedFont>
      <p:font typeface="Georgia" panose="02040502050405020303" pitchFamily="18"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B0C5D2-4FF0-AF4F-928A-675BD5A8B649}" v="9" dt="2025-02-03T11:26:27.097"/>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9589"/>
  </p:normalViewPr>
  <p:slideViewPr>
    <p:cSldViewPr snapToGrid="0">
      <p:cViewPr varScale="1">
        <p:scale>
          <a:sx n="81" d="100"/>
          <a:sy n="81" d="100"/>
        </p:scale>
        <p:origin x="220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font" Target="fonts/font4.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20" Type="http://schemas.openxmlformats.org/officeDocument/2006/relationships/slide" Target="slides/slide16.xml"/><Relationship Id="rId7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497"/>
    </inkml:context>
    <inkml:brush xml:id="br0">
      <inkml:brushProperty name="width" value="0.05" units="cm"/>
      <inkml:brushProperty name="height" value="0.05" units="cm"/>
      <inkml:brushProperty name="color" value="#F6630D"/>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6"/>
    </inkml:context>
    <inkml:brush xml:id="br0">
      <inkml:brushProperty name="width" value="0.35" units="cm"/>
      <inkml:brushProperty name="height" value="0.35" units="cm"/>
      <inkml:brushProperty name="color" value="#66CC00"/>
    </inkml:brush>
  </inkml:definitions>
  <inkml:trace contextRef="#ctx0" brushRef="#br0">1 1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7"/>
    </inkml:context>
    <inkml:brush xml:id="br0">
      <inkml:brushProperty name="width" value="0.35" units="cm"/>
      <inkml:brushProperty name="height" value="0.35" units="cm"/>
      <inkml:brushProperty name="color" value="#66CC00"/>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8"/>
    </inkml:context>
    <inkml:brush xml:id="br0">
      <inkml:brushProperty name="width" value="0.35" units="cm"/>
      <inkml:brushProperty name="height" value="0.35" units="cm"/>
      <inkml:brushProperty name="color" value="#66CC00"/>
    </inkml:brush>
  </inkml:definitions>
  <inkml:trace contextRef="#ctx0" brushRef="#br0">1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9"/>
    </inkml:context>
    <inkml:brush xml:id="br0">
      <inkml:brushProperty name="width" value="0.35" units="cm"/>
      <inkml:brushProperty name="height" value="0.35" units="cm"/>
      <inkml:brushProperty name="color" value="#66CC00"/>
    </inkml:brush>
  </inkml:definitions>
  <inkml:trace contextRef="#ctx0" brushRef="#br0">0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10"/>
    </inkml:context>
    <inkml:brush xml:id="br0">
      <inkml:brushProperty name="width" value="0.35" units="cm"/>
      <inkml:brushProperty name="height" value="0.35" units="cm"/>
      <inkml:brushProperty name="color" value="#66CC00"/>
    </inkml:brush>
  </inkml:definitions>
  <inkml:trace contextRef="#ctx0" brushRef="#br0">0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11"/>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12"/>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49.588"/>
    </inkml:context>
    <inkml:brush xml:id="br0">
      <inkml:brushProperty name="width" value="0.35" units="cm"/>
      <inkml:brushProperty name="height" value="0.35" units="cm"/>
      <inkml:brushProperty name="color" value="#F6630D"/>
    </inkml:brush>
  </inkml:definitions>
  <inkml:trace contextRef="#ctx0" brushRef="#br0">0 1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58.308"/>
    </inkml:context>
    <inkml:brush xml:id="br0">
      <inkml:brushProperty name="width" value="0.35" units="cm"/>
      <inkml:brushProperty name="height" value="0.35" units="cm"/>
      <inkml:brushProperty name="color" value="#66CC00"/>
    </inkml:brush>
  </inkml:definitions>
  <inkml:trace contextRef="#ctx0" brushRef="#br0">0 0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498"/>
    </inkml:context>
    <inkml:brush xml:id="br0">
      <inkml:brushProperty name="width" value="0.05" units="cm"/>
      <inkml:brushProperty name="height" value="0.05" units="cm"/>
      <inkml:brushProperty name="color" value="#F6630D"/>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499"/>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0"/>
    </inkml:context>
    <inkml:brush xml:id="br0">
      <inkml:brushProperty name="width" value="0.35" units="cm"/>
      <inkml:brushProperty name="height" value="0.35" units="cm"/>
      <inkml:brushProperty name="color" value="#F6630D"/>
    </inkml:brush>
  </inkml:definitions>
  <inkml:trace contextRef="#ctx0" brushRef="#br0">1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1"/>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2"/>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3"/>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4"/>
    </inkml:context>
    <inkml:brush xml:id="br0">
      <inkml:brushProperty name="width" value="0.35" units="cm"/>
      <inkml:brushProperty name="height" value="0.35" units="cm"/>
      <inkml:brushProperty name="color" value="#F6630D"/>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18T11:22:34.505"/>
    </inkml:context>
    <inkml:brush xml:id="br0">
      <inkml:brushProperty name="width" value="0.35" units="cm"/>
      <inkml:brushProperty name="height" value="0.35" units="cm"/>
      <inkml:brushProperty name="color" value="#66CC00"/>
    </inkml:brush>
  </inkml:definitions>
  <inkml:trace contextRef="#ctx0" brushRef="#br0">1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is a recap of learning from lesson 7 (Introduction to Electrolysis) and can be used to support the student worksheet question 1 which students will complete prior to beginning the practical.</a:t>
            </a:r>
          </a:p>
          <a:p>
            <a:endParaRPr lang="en-GB"/>
          </a:p>
          <a:p>
            <a:r>
              <a:rPr lang="en-GB"/>
              <a:t>Use this diagram to check that students can identify all parts of an electrolysis apparatus. Included in the folder is blank diagrams to label if required.</a:t>
            </a:r>
          </a:p>
          <a:p>
            <a:endParaRPr lang="en-GB"/>
          </a:p>
          <a:p>
            <a:r>
              <a:rPr lang="en-GB" i="1"/>
              <a:t>Why do we use graphite for electrodes?</a:t>
            </a:r>
          </a:p>
          <a:p>
            <a:pPr>
              <a:buFont typeface="Arial" panose="020B0604020202020204" pitchFamily="34" charset="0"/>
              <a:buChar char="•"/>
            </a:pPr>
            <a:r>
              <a:rPr lang="en-GB" b="1" i="1"/>
              <a:t>Graphite is inert – this means it will not react with the electrolyte or products of electrolysis</a:t>
            </a:r>
          </a:p>
          <a:p>
            <a:pPr>
              <a:buFont typeface="Arial" panose="020B0604020202020204" pitchFamily="34" charset="0"/>
              <a:buChar char="•"/>
            </a:pPr>
            <a:r>
              <a:rPr lang="en-GB" b="1" i="1"/>
              <a:t>Graphite conducts electricity (link back to C4.1 – students should be able to explain why graphite conducts electricity as a giant covalent substance)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2856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Exposition type: </a:t>
            </a:r>
            <a:r>
              <a:rPr lang="en-GB"/>
              <a:t>Demonstration/Practical</a:t>
            </a:r>
          </a:p>
          <a:p>
            <a:endParaRPr lang="en-GB"/>
          </a:p>
          <a:p>
            <a:r>
              <a:rPr lang="en-GB"/>
              <a:t>See the video in the lesson folder which shows an experienced teacher delivering this required practical.</a:t>
            </a:r>
          </a:p>
          <a:p>
            <a:endParaRPr lang="en-GB"/>
          </a:p>
          <a:p>
            <a:r>
              <a:rPr lang="en-GB" b="1"/>
              <a:t>Model teacher exposition:</a:t>
            </a:r>
          </a:p>
          <a:p>
            <a:r>
              <a:rPr lang="en-GB"/>
              <a:t>You are going to carry out the electrolysis of copper chloride solution.</a:t>
            </a:r>
          </a:p>
          <a:p>
            <a:r>
              <a:rPr lang="en-GB"/>
              <a:t>Firstly, you are going to write down a hypothesis for this investigation. </a:t>
            </a:r>
            <a:r>
              <a:rPr lang="en-GB" i="1"/>
              <a:t>What do you think will be formed at the anode and the cathode? Explain your hypothesis, using scientific ideas from previous lessons.</a:t>
            </a:r>
          </a:p>
          <a:p>
            <a:r>
              <a:rPr lang="en-GB" b="1"/>
              <a:t>Give students time to note down their hypothesis in writing, and to explain their reasoning.</a:t>
            </a:r>
          </a:p>
          <a:p>
            <a:r>
              <a:rPr lang="en-GB"/>
              <a:t>At this point the teacher should demonstrate the practical carefully, referring to the steps on the board.</a:t>
            </a:r>
          </a:p>
          <a:p>
            <a:r>
              <a:rPr lang="en-GB" b="1"/>
              <a:t>Be explicit about safety considerations, noting that the electrodes do not touch each other as this would cause a short circuit that might damage the apparatus, and that chlorine is a toxic gas that should not be directly inhaled. Ensure that a thorough risk assessment has been completed in advance of this demonstration/class practical.</a:t>
            </a:r>
          </a:p>
          <a:p>
            <a:r>
              <a:rPr lang="en-GB"/>
              <a:t>You may decide to lead students through the practical: </a:t>
            </a:r>
          </a:p>
          <a:p>
            <a:pPr>
              <a:buFont typeface="Arial" panose="020B0604020202020204" pitchFamily="34" charset="0"/>
              <a:buChar char="•"/>
            </a:pPr>
            <a:r>
              <a:rPr lang="en-GB"/>
              <a:t>Carry out 1 step, </a:t>
            </a:r>
          </a:p>
          <a:p>
            <a:pPr>
              <a:buFont typeface="Arial" panose="020B0604020202020204" pitchFamily="34" charset="0"/>
              <a:buChar char="•"/>
            </a:pPr>
            <a:r>
              <a:rPr lang="en-GB"/>
              <a:t>wait for all student groups to carry out the same step</a:t>
            </a:r>
          </a:p>
          <a:p>
            <a:pPr>
              <a:buFont typeface="Arial" panose="020B0604020202020204" pitchFamily="34" charset="0"/>
              <a:buChar char="•"/>
            </a:pPr>
            <a:r>
              <a:rPr lang="en-GB"/>
              <a:t>Carry out next step</a:t>
            </a:r>
          </a:p>
          <a:p>
            <a:pPr>
              <a:buFont typeface="Arial" panose="020B0604020202020204" pitchFamily="34" charset="0"/>
              <a:buChar char="•"/>
            </a:pPr>
            <a:r>
              <a:rPr lang="en-GB"/>
              <a:t>wait for all student groups to carry out that step</a:t>
            </a:r>
          </a:p>
          <a:p>
            <a:pPr>
              <a:buFont typeface="Arial" panose="020B0604020202020204" pitchFamily="34" charset="0"/>
              <a:buChar char="•"/>
            </a:pPr>
            <a:r>
              <a:rPr lang="en-GB"/>
              <a:t>..and so on</a:t>
            </a:r>
          </a:p>
          <a:p>
            <a:pPr marL="228600" indent="0">
              <a:buFont typeface="Arial" panose="020B0604020202020204" pitchFamily="34" charset="0"/>
              <a:buNone/>
            </a:pPr>
            <a:r>
              <a:rPr lang="en-GB"/>
              <a:t>Doing the practical in this way maintains maximum control over student activities, and allows you to explain each step, and the key information that goes alongside, instead of having to explain everything at the start before students see the practical.</a:t>
            </a:r>
          </a:p>
          <a:p>
            <a:pPr marL="228600" indent="0">
              <a:buFont typeface="Arial" panose="020B0604020202020204" pitchFamily="34" charset="0"/>
              <a:buNone/>
            </a:pPr>
            <a:r>
              <a:rPr lang="en-GB"/>
              <a:t>You can repeat with sodium chloride solution, so that this is also an opportunity to collect samples of gases. The gas tests can be caried out by the teacher after the practical to prove that the gases are in fact as predicted.</a:t>
            </a:r>
          </a:p>
          <a:p>
            <a:pPr marL="228600" indent="0">
              <a:buFont typeface="Arial" panose="020B0604020202020204" pitchFamily="34" charset="0"/>
              <a:buNone/>
            </a:pPr>
            <a:endParaRPr lang="en-GB"/>
          </a:p>
          <a:p>
            <a:pPr marL="228600" indent="0">
              <a:buFont typeface="Arial" panose="020B0604020202020204" pitchFamily="34" charset="0"/>
              <a:buNone/>
            </a:pPr>
            <a:endParaRPr lang="en-GB" b="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57843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562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Teacher guidance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(a) ignore ‘gas produced’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(b) allow the electrode changes colour. Ignore metal is produced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(c) allow hydrogen is a gas, hydrogen is not a solid, the products at both electrodes are gases, the product at the negative electrode is not sodium/potassium or potassium is more reactive than hydrogen.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Teacher guidance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(a) ignore ‘gas produced’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(b) allow the electrode changes colour. Ignore metal is produced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422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Teacher guidance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(a) ignore ‘gas produced’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(b) allow the electrode changes colour. Ignore metal is produced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(c) allow hydrogen is a gas, hydrogen is not a solid, the products at both electrodes are gases, the product at the negative electrode is not sodium/potassium or potassium is more reactive than hydrogen.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4404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3904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7718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a:t>Q1. Answer: B</a:t>
            </a:r>
          </a:p>
          <a:p>
            <a:pPr marL="0" marR="0" lvl="0" indent="0" algn="l" rtl="0">
              <a:lnSpc>
                <a:spcPct val="100000"/>
              </a:lnSpc>
              <a:spcBef>
                <a:spcPts val="0"/>
              </a:spcBef>
              <a:spcAft>
                <a:spcPts val="0"/>
              </a:spcAft>
              <a:buClr>
                <a:schemeClr val="dk1"/>
              </a:buClr>
              <a:buSzPts val="1200"/>
              <a:buFont typeface="+mj-lt"/>
              <a:buNone/>
            </a:pPr>
            <a:r>
              <a:rPr lang="en-GB" b="0"/>
              <a:t>If students answer A or C, they are unable to explain why graphite is a suitable material to use for electrodes. </a:t>
            </a:r>
            <a:r>
              <a:rPr lang="en-GB" i="1"/>
              <a:t>To fix-it, reiterate the advantages of using graphite in electrolysis with reference to these properties.</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have recognised that sodium usually forms at the negative electrode, however they have not realised that in this example hydrogen would be formed instead. </a:t>
            </a:r>
            <a:r>
              <a:rPr lang="en-GB" i="1"/>
              <a:t>To fix-it, explain to students how to determine the ion discharged where there is more than one positive ion in a solution. Give students some example solutions to practice identifying the discharged ion.</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i="0"/>
              <a:t>If students answer B, they have correctly identified the substance that would form at the positive electrode, not the negative electrode. </a:t>
            </a:r>
            <a:r>
              <a:rPr lang="en-GB" i="1"/>
              <a:t>To fix-it, explain to students how to determine the ion discharged at each electrode. Give students some example solutions to practice identifying the ion discharged at the anode and cathode.</a:t>
            </a:r>
            <a:endParaRPr lang="en-GB" b="0" i="0"/>
          </a:p>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A</a:t>
            </a:r>
          </a:p>
          <a:p>
            <a:pPr marL="0" marR="0" lvl="0" indent="0" algn="l" rtl="0">
              <a:lnSpc>
                <a:spcPct val="100000"/>
              </a:lnSpc>
              <a:spcBef>
                <a:spcPts val="0"/>
              </a:spcBef>
              <a:spcAft>
                <a:spcPts val="0"/>
              </a:spcAft>
              <a:buClr>
                <a:schemeClr val="dk1"/>
              </a:buClr>
              <a:buSzPts val="1200"/>
              <a:buFont typeface="+mj-lt"/>
              <a:buNone/>
            </a:pPr>
            <a:r>
              <a:rPr lang="en-GB" b="0"/>
              <a:t>If students answer B or C, they are unable to identify gases using the gas tests. </a:t>
            </a:r>
            <a:r>
              <a:rPr lang="en-GB" i="1"/>
              <a:t>To fix-it, demonstrate the gas tests and ask students to complete a table that summarises each.</a:t>
            </a: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a:solidFill>
                  <a:srgbClr val="1F3864"/>
                </a:solidFill>
                <a:latin typeface="Century Gothic"/>
                <a:ea typeface="Century Gothic"/>
                <a:cs typeface="Century Gothic"/>
                <a:sym typeface="Century Gothic"/>
              </a:rPr>
              <a:t>Foundation: </a:t>
            </a:r>
            <a:r>
              <a:rPr lang="en-GB" sz="1200" b="0" i="0" u="none" strike="noStrike" cap="none">
                <a:solidFill>
                  <a:srgbClr val="1F3864"/>
                </a:solidFill>
                <a:latin typeface="Century Gothic"/>
                <a:ea typeface="Century Gothic"/>
                <a:cs typeface="Century Gothic"/>
                <a:sym typeface="Century Gothic"/>
              </a:rPr>
              <a:t>State the ions in molten sodium chloride</a:t>
            </a:r>
            <a:endParaRPr lang="en-GB" sz="900" b="0" i="0" u="none" strike="noStrike" cap="none">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a:solidFill>
                  <a:srgbClr val="7030A0"/>
                </a:solidFill>
                <a:latin typeface="Century Gothic"/>
                <a:ea typeface="Century Gothic"/>
                <a:cs typeface="Century Gothic"/>
                <a:sym typeface="Century Gothic"/>
              </a:rPr>
              <a:t>Stretch: </a:t>
            </a:r>
            <a:r>
              <a:rPr lang="en-GB" sz="1200" b="0" i="0" u="none" strike="noStrike" cap="none">
                <a:solidFill>
                  <a:srgbClr val="1F3864"/>
                </a:solidFill>
                <a:latin typeface="Century Gothic"/>
                <a:ea typeface="Century Gothic"/>
                <a:cs typeface="Century Gothic"/>
                <a:sym typeface="Century Gothic"/>
              </a:rPr>
              <a:t>State the ions in sodium chloride solution.</a:t>
            </a:r>
          </a:p>
          <a:p>
            <a:pPr marL="0" marR="0" lvl="0" indent="0" algn="l" rtl="0">
              <a:lnSpc>
                <a:spcPct val="100000"/>
              </a:lnSpc>
              <a:spcBef>
                <a:spcPts val="0"/>
              </a:spcBef>
              <a:spcAft>
                <a:spcPts val="0"/>
              </a:spcAft>
              <a:buClr>
                <a:srgbClr val="000000"/>
              </a:buClr>
              <a:buSzPts val="2400"/>
              <a:buFont typeface="Arial"/>
              <a:buNone/>
            </a:pPr>
            <a:endParaRPr lang="en-GB"/>
          </a:p>
          <a:p>
            <a:pPr marL="0" lvl="0" indent="0" algn="l" rtl="0">
              <a:lnSpc>
                <a:spcPct val="100000"/>
              </a:lnSpc>
              <a:spcBef>
                <a:spcPts val="0"/>
              </a:spcBef>
              <a:spcAft>
                <a:spcPts val="0"/>
              </a:spcAft>
              <a:buSzPts val="1400"/>
              <a:buNone/>
            </a:pPr>
            <a:r>
              <a:rPr lang="en-GB" b="1"/>
              <a:t>Answers:</a:t>
            </a:r>
          </a:p>
          <a:p>
            <a:pPr marL="0" lvl="0" indent="0" algn="l" rtl="0">
              <a:lnSpc>
                <a:spcPct val="100000"/>
              </a:lnSpc>
              <a:spcBef>
                <a:spcPts val="0"/>
              </a:spcBef>
              <a:spcAft>
                <a:spcPts val="0"/>
              </a:spcAft>
              <a:buSzPts val="1400"/>
              <a:buNone/>
            </a:pPr>
            <a:r>
              <a:rPr lang="en-GB"/>
              <a:t>Foundation: </a:t>
            </a:r>
            <a:r>
              <a:rPr lang="en-GB" sz="1200" b="0" i="0" u="none" strike="noStrike" cap="none">
                <a:solidFill>
                  <a:srgbClr val="1F3864"/>
                </a:solidFill>
                <a:latin typeface="Century Gothic"/>
                <a:ea typeface="Century Gothic"/>
                <a:cs typeface="Century Gothic"/>
                <a:sym typeface="Century Gothic"/>
              </a:rPr>
              <a:t>Na</a:t>
            </a:r>
            <a:r>
              <a:rPr lang="en-GB" sz="1200" b="0" i="0" u="none" strike="noStrike" cap="none" baseline="30000">
                <a:solidFill>
                  <a:srgbClr val="1F3864"/>
                </a:solidFill>
                <a:latin typeface="Century Gothic"/>
                <a:ea typeface="Century Gothic"/>
                <a:cs typeface="Century Gothic"/>
                <a:sym typeface="Century Gothic"/>
              </a:rPr>
              <a:t>+</a:t>
            </a:r>
            <a:r>
              <a:rPr lang="en-GB" sz="1200" b="0" i="0" u="none" strike="noStrike" cap="none">
                <a:solidFill>
                  <a:srgbClr val="1F3864"/>
                </a:solidFill>
                <a:latin typeface="Century Gothic"/>
                <a:ea typeface="Century Gothic"/>
                <a:cs typeface="Century Gothic"/>
                <a:sym typeface="Century Gothic"/>
              </a:rPr>
              <a:t> and Cl</a:t>
            </a:r>
            <a:r>
              <a:rPr lang="en-GB" sz="1200" b="0" i="0" u="none" strike="noStrike" cap="none" baseline="30000">
                <a:solidFill>
                  <a:srgbClr val="1F3864"/>
                </a:solidFill>
                <a:latin typeface="Century Gothic"/>
                <a:ea typeface="Century Gothic"/>
                <a:cs typeface="Century Gothic"/>
                <a:sym typeface="Century Gothic"/>
              </a:rPr>
              <a:t>-</a:t>
            </a:r>
            <a:endParaRPr lang="en-GB" baseline="3000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a:t>Stretch: </a:t>
            </a:r>
            <a:r>
              <a:rPr lang="en-GB" sz="1200" b="0" i="0" u="none" strike="noStrike" cap="none">
                <a:solidFill>
                  <a:srgbClr val="1F3864"/>
                </a:solidFill>
                <a:latin typeface="Century Gothic"/>
                <a:ea typeface="Century Gothic"/>
                <a:cs typeface="Century Gothic"/>
                <a:sym typeface="Century Gothic"/>
              </a:rPr>
              <a:t>H</a:t>
            </a:r>
            <a:r>
              <a:rPr lang="en-GB" sz="1200" b="0" i="0" u="none" strike="noStrike" cap="none" baseline="30000">
                <a:solidFill>
                  <a:srgbClr val="1F3864"/>
                </a:solidFill>
                <a:latin typeface="Century Gothic"/>
                <a:ea typeface="Century Gothic"/>
                <a:cs typeface="Century Gothic"/>
                <a:sym typeface="Century Gothic"/>
              </a:rPr>
              <a:t>+</a:t>
            </a:r>
            <a:r>
              <a:rPr lang="en-GB" sz="1200" b="0" i="0" u="none" strike="noStrike" cap="none">
                <a:solidFill>
                  <a:srgbClr val="1F3864"/>
                </a:solidFill>
                <a:latin typeface="Century Gothic"/>
                <a:ea typeface="Century Gothic"/>
                <a:cs typeface="Century Gothic"/>
                <a:sym typeface="Century Gothic"/>
              </a:rPr>
              <a:t> OH</a:t>
            </a:r>
            <a:r>
              <a:rPr lang="en-GB" sz="1200" b="0" i="0" u="none" strike="noStrike" cap="none" baseline="30000">
                <a:solidFill>
                  <a:srgbClr val="1F3864"/>
                </a:solidFill>
                <a:latin typeface="Century Gothic"/>
                <a:ea typeface="Century Gothic"/>
                <a:cs typeface="Century Gothic"/>
                <a:sym typeface="Century Gothic"/>
              </a:rPr>
              <a:t>-</a:t>
            </a:r>
            <a:r>
              <a:rPr lang="en-GB" sz="1200" b="0" i="0" u="none" strike="noStrike" cap="none">
                <a:solidFill>
                  <a:srgbClr val="1F3864"/>
                </a:solidFill>
                <a:latin typeface="Century Gothic"/>
                <a:ea typeface="Century Gothic"/>
                <a:cs typeface="Century Gothic"/>
                <a:sym typeface="Century Gothic"/>
              </a:rPr>
              <a:t> Na</a:t>
            </a:r>
            <a:r>
              <a:rPr lang="en-GB" sz="1200" b="0" i="0" u="none" strike="noStrike" cap="none" baseline="30000">
                <a:solidFill>
                  <a:srgbClr val="1F3864"/>
                </a:solidFill>
                <a:latin typeface="Century Gothic"/>
                <a:ea typeface="Century Gothic"/>
                <a:cs typeface="Century Gothic"/>
                <a:sym typeface="Century Gothic"/>
              </a:rPr>
              <a:t>+</a:t>
            </a:r>
            <a:r>
              <a:rPr lang="en-GB" sz="1200" b="0" i="0" u="none" strike="noStrike" cap="none">
                <a:solidFill>
                  <a:srgbClr val="1F3864"/>
                </a:solidFill>
                <a:latin typeface="Century Gothic"/>
                <a:ea typeface="Century Gothic"/>
                <a:cs typeface="Century Gothic"/>
                <a:sym typeface="Century Gothic"/>
              </a:rPr>
              <a:t> and Cl</a:t>
            </a:r>
            <a:r>
              <a:rPr lang="en-GB" sz="1200" b="0" i="0" u="none" strike="noStrike" cap="none" baseline="30000">
                <a:solidFill>
                  <a:srgbClr val="1F3864"/>
                </a:solidFill>
                <a:latin typeface="Century Gothic"/>
                <a:ea typeface="Century Gothic"/>
                <a:cs typeface="Century Gothic"/>
                <a:sym typeface="Century Gothic"/>
              </a:rPr>
              <a:t>-</a:t>
            </a:r>
            <a:endParaRPr lang="en-GB" baseline="3000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a:p>
          <a:p>
            <a:pPr marL="0" lvl="0" indent="0" algn="l" rtl="0">
              <a:lnSpc>
                <a:spcPct val="100000"/>
              </a:lnSpc>
              <a:spcBef>
                <a:spcPts val="0"/>
              </a:spcBef>
              <a:spcAft>
                <a:spcPts val="0"/>
              </a:spcAft>
              <a:buSzPts val="1400"/>
              <a:buNone/>
            </a:pPr>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1. </a:t>
            </a:r>
            <a:r>
              <a:rPr lang="en-GB" sz="1200" b="0" i="0" u="none" strike="noStrike" cap="none">
                <a:solidFill>
                  <a:schemeClr val="accent1"/>
                </a:solidFill>
                <a:latin typeface="Century Gothic"/>
                <a:ea typeface="Century Gothic"/>
                <a:cs typeface="Century Gothic"/>
                <a:sym typeface="Century Gothic"/>
              </a:rPr>
              <a:t>An ammeter is used to measure current.</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2. </a:t>
            </a:r>
            <a:r>
              <a:rPr lang="en-GB" sz="1200" b="0" i="0" u="none" strike="noStrike" cap="none">
                <a:solidFill>
                  <a:schemeClr val="accent1"/>
                </a:solidFill>
                <a:latin typeface="Century Gothic"/>
                <a:ea typeface="Century Gothic"/>
                <a:cs typeface="Century Gothic"/>
                <a:sym typeface="Century Gothic"/>
              </a:rPr>
              <a:t>Water produces hydrogen (H</a:t>
            </a:r>
            <a:r>
              <a:rPr lang="en-GB" sz="1200" b="0" i="0" u="none" strike="noStrike" cap="none" baseline="30000">
                <a:solidFill>
                  <a:schemeClr val="accent1"/>
                </a:solidFill>
                <a:latin typeface="Century Gothic"/>
                <a:ea typeface="Century Gothic"/>
                <a:cs typeface="Century Gothic"/>
                <a:sym typeface="Century Gothic"/>
              </a:rPr>
              <a:t>+</a:t>
            </a:r>
            <a:r>
              <a:rPr lang="en-GB" sz="1200" b="0" i="0" u="none" strike="noStrike" cap="none">
                <a:solidFill>
                  <a:schemeClr val="accent1"/>
                </a:solidFill>
                <a:latin typeface="Century Gothic"/>
                <a:ea typeface="Century Gothic"/>
                <a:cs typeface="Century Gothic"/>
                <a:sym typeface="Century Gothic"/>
              </a:rPr>
              <a:t>) and hydroxide (OH</a:t>
            </a:r>
            <a:r>
              <a:rPr lang="en-GB" sz="1200" b="0" i="0" u="none" strike="noStrike" cap="none" baseline="30000">
                <a:solidFill>
                  <a:schemeClr val="accent1"/>
                </a:solidFill>
                <a:latin typeface="Century Gothic"/>
                <a:ea typeface="Century Gothic"/>
                <a:cs typeface="Century Gothic"/>
                <a:sym typeface="Century Gothic"/>
              </a:rPr>
              <a:t>-</a:t>
            </a:r>
            <a:r>
              <a:rPr lang="en-GB" sz="1200" b="0" i="0" u="none" strike="noStrike" cap="none">
                <a:solidFill>
                  <a:schemeClr val="accent1"/>
                </a:solidFill>
                <a:latin typeface="Century Gothic"/>
                <a:ea typeface="Century Gothic"/>
                <a:cs typeface="Century Gothic"/>
                <a:sym typeface="Century Gothic"/>
              </a:rPr>
              <a:t>) ions</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3. </a:t>
            </a:r>
            <a:r>
              <a:rPr lang="en-GB" sz="1200" b="0" i="0" u="none" strike="noStrike" cap="none">
                <a:solidFill>
                  <a:schemeClr val="accent1"/>
                </a:solidFill>
                <a:latin typeface="Century Gothic"/>
                <a:ea typeface="Century Gothic"/>
                <a:cs typeface="Century Gothic"/>
                <a:sym typeface="Century Gothic"/>
              </a:rPr>
              <a:t>If a lit splint in placed in hydrogen gas, a squeaky pop is heard. </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4. </a:t>
            </a:r>
            <a:r>
              <a:rPr lang="en-GB" sz="1200" b="0" i="0" u="none" strike="noStrike" cap="none">
                <a:solidFill>
                  <a:schemeClr val="accent1"/>
                </a:solidFill>
                <a:latin typeface="Century Gothic"/>
                <a:ea typeface="Century Gothic"/>
                <a:cs typeface="Century Gothic"/>
                <a:sym typeface="Century Gothic"/>
              </a:rPr>
              <a:t>Sodium is more reactive than hydrogen, so therefore hydrogen is produced at the cathode.</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5. </a:t>
            </a:r>
            <a:r>
              <a:rPr lang="en-GB" sz="1200" b="0">
                <a:solidFill>
                  <a:schemeClr val="accent1"/>
                </a:solidFill>
                <a:latin typeface="Century Gothic"/>
                <a:ea typeface="Century Gothic"/>
                <a:cs typeface="Century Gothic"/>
                <a:sym typeface="Century Gothic"/>
              </a:rPr>
              <a:t>2H</a:t>
            </a:r>
            <a:r>
              <a:rPr lang="en-GB" sz="1200" b="0" baseline="30000">
                <a:solidFill>
                  <a:schemeClr val="accent1"/>
                </a:solidFill>
                <a:latin typeface="Century Gothic"/>
                <a:ea typeface="Century Gothic"/>
                <a:cs typeface="Century Gothic"/>
                <a:sym typeface="Century Gothic"/>
              </a:rPr>
              <a:t>+</a:t>
            </a:r>
            <a:r>
              <a:rPr lang="en-GB" sz="1200" b="0">
                <a:solidFill>
                  <a:schemeClr val="accent1"/>
                </a:solidFill>
                <a:latin typeface="Century Gothic"/>
                <a:ea typeface="Century Gothic"/>
                <a:cs typeface="Century Gothic"/>
                <a:sym typeface="Century Gothic"/>
              </a:rPr>
              <a:t> + 2e</a:t>
            </a:r>
            <a:r>
              <a:rPr lang="en-GB" sz="1200" b="0" baseline="30000">
                <a:solidFill>
                  <a:schemeClr val="accent1"/>
                </a:solidFill>
                <a:latin typeface="Century Gothic"/>
                <a:ea typeface="Century Gothic"/>
                <a:cs typeface="Century Gothic"/>
                <a:sym typeface="Century Gothic"/>
              </a:rPr>
              <a:t>-</a:t>
            </a:r>
            <a:r>
              <a:rPr lang="en-GB" sz="1200" b="0">
                <a:solidFill>
                  <a:schemeClr val="accent1"/>
                </a:solidFill>
                <a:latin typeface="Century Gothic"/>
                <a:ea typeface="Century Gothic"/>
                <a:cs typeface="Century Gothic"/>
                <a:sym typeface="Century Gothic"/>
              </a:rPr>
              <a:t> → H</a:t>
            </a:r>
            <a:r>
              <a:rPr lang="en-GB" sz="1200" b="0" baseline="-25000">
                <a:solidFill>
                  <a:schemeClr val="accent1"/>
                </a:solidFill>
                <a:latin typeface="Century Gothic"/>
                <a:ea typeface="Century Gothic"/>
                <a:cs typeface="Century Gothic"/>
                <a:sym typeface="Century Gothic"/>
              </a:rPr>
              <a:t>2</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baseline="-25000">
              <a:solidFill>
                <a:schemeClr val="accent1"/>
              </a:solidFill>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baseline="0">
                <a:solidFill>
                  <a:schemeClr val="accent1"/>
                </a:solidFill>
                <a:latin typeface="Century Gothic"/>
                <a:ea typeface="Century Gothic"/>
                <a:cs typeface="Century Gothic"/>
                <a:sym typeface="Century Gothic"/>
              </a:rPr>
              <a:t>Drill</a:t>
            </a:r>
            <a:r>
              <a:rPr lang="en-GB" sz="1200" b="0" baseline="0">
                <a:solidFill>
                  <a:schemeClr val="accent1"/>
                </a:solidFill>
                <a:latin typeface="Century Gothic"/>
                <a:ea typeface="Century Gothic"/>
                <a:cs typeface="Century Gothic"/>
                <a:sym typeface="Century Gothic"/>
              </a:rPr>
              <a:t>:</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baseline="0">
                <a:solidFill>
                  <a:schemeClr val="accent1"/>
                </a:solidFill>
                <a:latin typeface="Century Gothic"/>
                <a:ea typeface="Century Gothic"/>
                <a:cs typeface="Century Gothic"/>
                <a:sym typeface="Century Gothic"/>
              </a:rPr>
              <a:t>1. </a:t>
            </a:r>
            <a:r>
              <a:rPr lang="en-GB" sz="1200" b="0" i="0" u="none" strike="noStrike" cap="none">
                <a:solidFill>
                  <a:srgbClr val="1F3864"/>
                </a:solidFill>
                <a:latin typeface="Century Gothic"/>
                <a:ea typeface="Century Gothic"/>
                <a:cs typeface="Century Gothic"/>
                <a:sym typeface="Century Gothic"/>
              </a:rPr>
              <a:t>Na</a:t>
            </a:r>
            <a:r>
              <a:rPr lang="en-GB" sz="1200" b="0" i="0" u="none" strike="noStrike" cap="none" baseline="30000">
                <a:solidFill>
                  <a:srgbClr val="1F3864"/>
                </a:solidFill>
                <a:latin typeface="Century Gothic"/>
                <a:ea typeface="Century Gothic"/>
                <a:cs typeface="Century Gothic"/>
                <a:sym typeface="Century Gothic"/>
              </a:rPr>
              <a:t>+</a:t>
            </a:r>
            <a:r>
              <a:rPr lang="en-GB" sz="1200" b="0" i="0" u="none" strike="noStrike" cap="none">
                <a:solidFill>
                  <a:srgbClr val="1F3864"/>
                </a:solidFill>
                <a:latin typeface="Century Gothic"/>
                <a:ea typeface="Century Gothic"/>
                <a:cs typeface="Century Gothic"/>
                <a:sym typeface="Century Gothic"/>
              </a:rPr>
              <a:t> and Cl</a:t>
            </a:r>
            <a:r>
              <a:rPr lang="en-GB" sz="1200" b="0" i="0" u="none" strike="noStrike" cap="none" baseline="30000">
                <a:solidFill>
                  <a:srgbClr val="1F3864"/>
                </a:solidFill>
                <a:latin typeface="Century Gothic"/>
                <a:ea typeface="Century Gothic"/>
                <a:cs typeface="Century Gothic"/>
                <a:sym typeface="Century Gothic"/>
              </a:rPr>
              <a:t>-</a:t>
            </a:r>
            <a:endParaRPr lang="en-GB" sz="1200" b="0" baseline="0">
              <a:solidFill>
                <a:schemeClr val="accent1"/>
              </a:solidFill>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baseline="0">
                <a:solidFill>
                  <a:schemeClr val="accent1"/>
                </a:solidFill>
                <a:latin typeface="Century Gothic"/>
                <a:ea typeface="Century Gothic"/>
                <a:cs typeface="Century Gothic"/>
                <a:sym typeface="Century Gothic"/>
              </a:rPr>
              <a:t>2. </a:t>
            </a:r>
            <a:r>
              <a:rPr lang="en-GB" sz="1200" b="0" i="0" u="none" strike="noStrike" cap="none">
                <a:solidFill>
                  <a:srgbClr val="1F3864"/>
                </a:solidFill>
                <a:latin typeface="Century Gothic"/>
                <a:ea typeface="Century Gothic"/>
                <a:cs typeface="Century Gothic"/>
                <a:sym typeface="Century Gothic"/>
              </a:rPr>
              <a:t>H</a:t>
            </a:r>
            <a:r>
              <a:rPr lang="en-GB" sz="1200" b="0" i="0" u="none" strike="noStrike" cap="none" baseline="30000">
                <a:solidFill>
                  <a:srgbClr val="1F3864"/>
                </a:solidFill>
                <a:latin typeface="Century Gothic"/>
                <a:ea typeface="Century Gothic"/>
                <a:cs typeface="Century Gothic"/>
                <a:sym typeface="Century Gothic"/>
              </a:rPr>
              <a:t>+</a:t>
            </a:r>
            <a:r>
              <a:rPr lang="en-GB" sz="1200" b="0" i="0" u="none" strike="noStrike" cap="none">
                <a:solidFill>
                  <a:srgbClr val="1F3864"/>
                </a:solidFill>
                <a:latin typeface="Century Gothic"/>
                <a:ea typeface="Century Gothic"/>
                <a:cs typeface="Century Gothic"/>
                <a:sym typeface="Century Gothic"/>
              </a:rPr>
              <a:t> OH</a:t>
            </a:r>
            <a:r>
              <a:rPr lang="en-GB" sz="1200" b="0" i="0" u="none" strike="noStrike" cap="none" baseline="30000">
                <a:solidFill>
                  <a:srgbClr val="1F3864"/>
                </a:solidFill>
                <a:latin typeface="Century Gothic"/>
                <a:ea typeface="Century Gothic"/>
                <a:cs typeface="Century Gothic"/>
                <a:sym typeface="Century Gothic"/>
              </a:rPr>
              <a:t>-</a:t>
            </a:r>
            <a:r>
              <a:rPr lang="en-GB" sz="1200" b="0" i="0" u="none" strike="noStrike" cap="none">
                <a:solidFill>
                  <a:srgbClr val="1F3864"/>
                </a:solidFill>
                <a:latin typeface="Century Gothic"/>
                <a:ea typeface="Century Gothic"/>
                <a:cs typeface="Century Gothic"/>
                <a:sym typeface="Century Gothic"/>
              </a:rPr>
              <a:t> Na</a:t>
            </a:r>
            <a:r>
              <a:rPr lang="en-GB" sz="1200" b="0" i="0" u="none" strike="noStrike" cap="none" baseline="30000">
                <a:solidFill>
                  <a:srgbClr val="1F3864"/>
                </a:solidFill>
                <a:latin typeface="Century Gothic"/>
                <a:ea typeface="Century Gothic"/>
                <a:cs typeface="Century Gothic"/>
                <a:sym typeface="Century Gothic"/>
              </a:rPr>
              <a:t>+</a:t>
            </a:r>
            <a:r>
              <a:rPr lang="en-GB" sz="1200" b="0" i="0" u="none" strike="noStrike" cap="none">
                <a:solidFill>
                  <a:srgbClr val="1F3864"/>
                </a:solidFill>
                <a:latin typeface="Century Gothic"/>
                <a:ea typeface="Century Gothic"/>
                <a:cs typeface="Century Gothic"/>
                <a:sym typeface="Century Gothic"/>
              </a:rPr>
              <a:t> and Cl</a:t>
            </a:r>
            <a:r>
              <a:rPr lang="en-GB" sz="1200" b="0" i="0" u="none" strike="noStrike" cap="none" baseline="30000">
                <a:solidFill>
                  <a:srgbClr val="1F3864"/>
                </a:solidFill>
                <a:latin typeface="Century Gothic"/>
                <a:ea typeface="Century Gothic"/>
                <a:cs typeface="Century Gothic"/>
                <a:sym typeface="Century Gothic"/>
              </a:rPr>
              <a:t>-</a:t>
            </a:r>
            <a:endParaRPr lang="en-GB" sz="1200" b="0" baseline="0">
              <a:solidFill>
                <a:schemeClr val="accent1"/>
              </a:solidFill>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baseline="0">
                <a:solidFill>
                  <a:schemeClr val="accent1"/>
                </a:solidFill>
                <a:latin typeface="Century Gothic"/>
                <a:ea typeface="Century Gothic"/>
                <a:cs typeface="Century Gothic"/>
                <a:sym typeface="Century Gothic"/>
              </a:rPr>
              <a:t>3. H</a:t>
            </a:r>
            <a:r>
              <a:rPr lang="en-GB" sz="1200" b="0" baseline="30000">
                <a:solidFill>
                  <a:schemeClr val="accent1"/>
                </a:solidFill>
                <a:latin typeface="Century Gothic"/>
                <a:ea typeface="Century Gothic"/>
                <a:cs typeface="Century Gothic"/>
                <a:sym typeface="Century Gothic"/>
              </a:rPr>
              <a:t>+</a:t>
            </a:r>
            <a:r>
              <a:rPr lang="en-GB" sz="1200" b="0" baseline="0">
                <a:solidFill>
                  <a:schemeClr val="accent1"/>
                </a:solidFill>
                <a:latin typeface="Century Gothic"/>
                <a:ea typeface="Century Gothic"/>
                <a:cs typeface="Century Gothic"/>
                <a:sym typeface="Century Gothic"/>
              </a:rPr>
              <a:t> and Cl</a:t>
            </a:r>
            <a:r>
              <a:rPr lang="en-GB" sz="1200" b="0" baseline="30000">
                <a:solidFill>
                  <a:schemeClr val="accent1"/>
                </a:solidFill>
                <a:latin typeface="Century Gothic"/>
                <a:ea typeface="Century Gothic"/>
                <a:cs typeface="Century Gothic"/>
                <a:sym typeface="Century Gothic"/>
              </a:rPr>
              <a:t>-</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Answers</a:t>
            </a:r>
            <a:r>
              <a:rPr lang="en-GB" sz="1200" b="0" i="0" u="none" strike="noStrike" cap="none">
                <a:solidFill>
                  <a:srgbClr val="1F3864"/>
                </a:solidFill>
                <a:latin typeface="Century Gothic"/>
                <a:sym typeface="Century Gothic"/>
              </a:rPr>
              <a:t>:</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1. Almost 2 billion people worldwide do not have easy access to drinking water.</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2. Half of the world’s population could be facing water scarcity by 2025</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3. Scarcity = a lack of, not having enough of, hard to find. Potable water = drinkable water (from Y9)</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a:solidFill>
                  <a:srgbClr val="1F3864"/>
                </a:solidFill>
                <a:latin typeface="Century Gothic"/>
                <a:sym typeface="Century Gothic"/>
              </a:rPr>
              <a:t>4. One solution that might bring clean drinking water to more people is desalination – the process of removing salt from water. Other solutions include capturing water from the air or sea or human faeces.</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a:solidFill>
                  <a:schemeClr val="tx1"/>
                </a:solidFill>
                <a:effectLst/>
                <a:latin typeface="+mn-lt"/>
                <a:ea typeface="+mn-ea"/>
                <a:cs typeface="+mn-cs"/>
              </a:rPr>
              <a:t>Big Idea: Reactions Rearrange Matter</a:t>
            </a:r>
            <a:endParaRPr lang="en-GB"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Suggested Hook:</a:t>
            </a:r>
          </a:p>
          <a:p>
            <a:r>
              <a:rPr lang="en-GB" sz="1200" b="0" kern="1200">
                <a:solidFill>
                  <a:schemeClr val="tx1"/>
                </a:solidFill>
                <a:effectLst/>
                <a:latin typeface="+mn-lt"/>
                <a:ea typeface="+mn-ea"/>
                <a:cs typeface="+mn-cs"/>
              </a:rPr>
              <a:t>Ask students to how they think the products of electrolysis would be different for sodium chloride solution vs molten sodium chloride</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C4.2.11 C4.2.12 Lesson Objectives:</a:t>
            </a:r>
          </a:p>
          <a:p>
            <a:r>
              <a:rPr lang="en-US" sz="1800" dirty="0">
                <a:latin typeface="Century Gothic" panose="020B0502020202020204" pitchFamily="34" charset="0"/>
              </a:rPr>
              <a:t>Critical: Describe the apparatus used for electrolysis</a:t>
            </a:r>
          </a:p>
          <a:p>
            <a:r>
              <a:rPr lang="en-US" sz="1800" dirty="0">
                <a:latin typeface="Century Gothic" panose="020B0502020202020204" pitchFamily="34" charset="0"/>
              </a:rPr>
              <a:t>Key skill: Safely carry out the electrolysis of a salt solution</a:t>
            </a:r>
          </a:p>
          <a:p>
            <a:r>
              <a:rPr lang="en-US" sz="1800" dirty="0">
                <a:latin typeface="Century Gothic" panose="020B0502020202020204" pitchFamily="34" charset="0"/>
              </a:rPr>
              <a:t>Core: Predict the products of electrolysis of a salt solution</a:t>
            </a:r>
          </a:p>
          <a:p>
            <a:r>
              <a:rPr lang="en-US" sz="1800" dirty="0">
                <a:latin typeface="Century Gothic" panose="020B0502020202020204" pitchFamily="34" charset="0"/>
              </a:rPr>
              <a:t>Core: Test for gases produced in electrolysis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Fix-it guidance from previous exit ticket:</a:t>
            </a:r>
            <a:endParaRPr lang="en-GB" b="0"/>
          </a:p>
          <a:p>
            <a:pPr marL="0" marR="0" lvl="0" indent="0" algn="l" rtl="0">
              <a:lnSpc>
                <a:spcPct val="100000"/>
              </a:lnSpc>
              <a:spcBef>
                <a:spcPts val="0"/>
              </a:spcBef>
              <a:spcAft>
                <a:spcPts val="0"/>
              </a:spcAft>
              <a:buClr>
                <a:schemeClr val="dk1"/>
              </a:buClr>
              <a:buSzPts val="1200"/>
              <a:buFont typeface="+mj-lt"/>
              <a:buNone/>
            </a:pPr>
            <a:r>
              <a:rPr lang="en-GB" b="1"/>
              <a:t>Q1. 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are unable to deduce which positive ion is discharged at the cathode when there is more than one.</a:t>
            </a:r>
          </a:p>
          <a:p>
            <a:pPr marL="0" marR="0" lvl="0" indent="0" algn="l" rtl="0">
              <a:lnSpc>
                <a:spcPct val="100000"/>
              </a:lnSpc>
              <a:spcBef>
                <a:spcPts val="0"/>
              </a:spcBef>
              <a:spcAft>
                <a:spcPts val="0"/>
              </a:spcAft>
              <a:buClr>
                <a:schemeClr val="dk1"/>
              </a:buClr>
              <a:buSzPts val="1200"/>
              <a:buFont typeface="+mj-lt"/>
              <a:buNone/>
            </a:pPr>
            <a:r>
              <a:rPr lang="en-GB" b="0"/>
              <a:t>If students answer B or D, they do not realise that negative ions are not discharged at the cathode.</a:t>
            </a:r>
          </a:p>
          <a:p>
            <a:pPr marL="0" marR="0" lvl="0" indent="0" algn="l" rtl="0">
              <a:lnSpc>
                <a:spcPct val="100000"/>
              </a:lnSpc>
              <a:spcBef>
                <a:spcPts val="0"/>
              </a:spcBef>
              <a:spcAft>
                <a:spcPts val="0"/>
              </a:spcAft>
              <a:buClr>
                <a:schemeClr val="dk1"/>
              </a:buClr>
              <a:buSzPts val="1200"/>
              <a:buFont typeface="+mj-lt"/>
              <a:buNone/>
            </a:pPr>
            <a:r>
              <a:rPr lang="en-GB" i="1"/>
              <a:t>To fix-it, annotate a diagram of electrolysis with the different ions present during the electrolysis of an ionic substance in a solution of water. Narrate your thinking process to decide which ions are discharged at each electrode, and then give students different solutions to practice doing the same.</a:t>
            </a:r>
            <a:endParaRPr lang="en-GB" b="1"/>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B</a:t>
            </a:r>
          </a:p>
          <a:p>
            <a:pPr marL="0" marR="0" lvl="0" indent="0" algn="l" rtl="0">
              <a:lnSpc>
                <a:spcPct val="100000"/>
              </a:lnSpc>
              <a:spcBef>
                <a:spcPts val="0"/>
              </a:spcBef>
              <a:spcAft>
                <a:spcPts val="0"/>
              </a:spcAft>
              <a:buClr>
                <a:schemeClr val="dk1"/>
              </a:buClr>
              <a:buSzPts val="1200"/>
              <a:buFont typeface="+mj-lt"/>
              <a:buNone/>
            </a:pPr>
            <a:r>
              <a:rPr lang="en-GB" b="0"/>
              <a:t>If students answer A, they have almost chosen the correct ions, however they have demonstrated the misconception the the ions from water are hydrogen and oxide, instead of hydrogen and hydroxide ions.</a:t>
            </a:r>
          </a:p>
          <a:p>
            <a:pPr marL="0" marR="0" lvl="0" indent="0" algn="l" rtl="0">
              <a:lnSpc>
                <a:spcPct val="100000"/>
              </a:lnSpc>
              <a:spcBef>
                <a:spcPts val="0"/>
              </a:spcBef>
              <a:spcAft>
                <a:spcPts val="0"/>
              </a:spcAft>
              <a:buClr>
                <a:schemeClr val="dk1"/>
              </a:buClr>
              <a:buSzPts val="1200"/>
              <a:buFont typeface="+mj-lt"/>
              <a:buNone/>
            </a:pPr>
            <a:r>
              <a:rPr lang="en-GB" b="0"/>
              <a:t>If students answer C, they have chosen the compounds that make up the electrolyte (water and copper chloride) instead of the ions that these dissociate into, as the question requests.</a:t>
            </a:r>
          </a:p>
          <a:p>
            <a:pPr marL="0" marR="0" lvl="0" indent="0" algn="l" rtl="0">
              <a:lnSpc>
                <a:spcPct val="100000"/>
              </a:lnSpc>
              <a:spcBef>
                <a:spcPts val="0"/>
              </a:spcBef>
              <a:spcAft>
                <a:spcPts val="0"/>
              </a:spcAft>
              <a:buClr>
                <a:schemeClr val="dk1"/>
              </a:buClr>
              <a:buSzPts val="1200"/>
              <a:buFont typeface="+mj-lt"/>
              <a:buNone/>
            </a:pPr>
            <a:r>
              <a:rPr lang="en-GB" b="0"/>
              <a:t>If students answer D, they have chosen the ions that are left behind after the other ions are used up/discharged at the electrodes. </a:t>
            </a:r>
            <a:r>
              <a:rPr lang="en-GB" i="1"/>
              <a:t>To fix-it, annotate a diagram of electrolysis with the different ions present during the electrolysis of an ionic substance in a solution of water. Show that the electrolyte is the liquid with all ions in before electrolysis occurs.</a:t>
            </a:r>
          </a:p>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A</a:t>
            </a:r>
          </a:p>
          <a:p>
            <a:pPr marL="0" marR="0" lvl="0" indent="0" algn="l" rtl="0">
              <a:lnSpc>
                <a:spcPct val="100000"/>
              </a:lnSpc>
              <a:spcBef>
                <a:spcPts val="0"/>
              </a:spcBef>
              <a:spcAft>
                <a:spcPts val="0"/>
              </a:spcAft>
              <a:buClr>
                <a:schemeClr val="dk1"/>
              </a:buClr>
              <a:buSzPts val="1200"/>
              <a:buFont typeface="+mj-lt"/>
              <a:buNone/>
            </a:pPr>
            <a:r>
              <a:rPr lang="en-GB" b="0"/>
              <a:t>If students answer B or C, they do not realise that water always reacts when an aqueous solution is electrolysed. </a:t>
            </a:r>
            <a:r>
              <a:rPr lang="en-GB" i="1"/>
              <a:t>To fix-it, explain that although water is always split up into its ions, that is not the same as these ions are always discharged at the electrodes.</a:t>
            </a: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mj-lt"/>
              <a:buNone/>
            </a:pPr>
            <a:endParaRPr lang="en-GB" i="1"/>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This lesson is intended to cover </a:t>
            </a:r>
            <a:r>
              <a:rPr lang="en-GB" b="1" dirty="0"/>
              <a:t>two hours</a:t>
            </a:r>
            <a:r>
              <a:rPr lang="en-GB" dirty="0"/>
              <a:t>. The order of activities is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dirty="0"/>
              <a:t>Recap of learning from lesson 7 (Introduction to Electrolysis) and check for understanding of basic electrolysis apparatus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dirty="0"/>
              <a:t>Students to formulate hypothesis for electrolysis of copper (II) chloride based on prior learning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dirty="0"/>
              <a:t>Slow demonstration by the teacher, including highlighting of risks and appropriate precautions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dirty="0"/>
              <a:t>Student practical and simultaneous filling out of practical sheet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AutoNum type="arabicPeriod"/>
              <a:tabLst/>
              <a:defRPr/>
            </a:pPr>
            <a:r>
              <a:rPr lang="en-GB" dirty="0"/>
              <a:t>Independent practice of Required Practical related questions</a:t>
            </a:r>
          </a:p>
          <a:p>
            <a:endParaRPr lang="en-GB" b="1" dirty="0"/>
          </a:p>
          <a:p>
            <a:r>
              <a:rPr lang="en-GB" b="1" dirty="0"/>
              <a:t>Exposition type: </a:t>
            </a:r>
            <a:r>
              <a:rPr lang="en-GB" b="0" dirty="0"/>
              <a:t>Demonstration</a:t>
            </a:r>
          </a:p>
          <a:p>
            <a:endParaRPr lang="en-GB" b="0" dirty="0"/>
          </a:p>
          <a:p>
            <a:r>
              <a:rPr lang="en-GB" b="0" dirty="0"/>
              <a:t>For this part of the lesson you will need a visualiser, and the equipment needed for the electrolysis demonstration (see practical guide for this demonstration for more information). You may want to carry out this demonstration with sodium chloride solution, and remind students of all of the the key information about electrolysis as you go, before asking students to do the same with a different solution for their required practical, independently (copper (II) chloride). </a:t>
            </a:r>
          </a:p>
          <a:p>
            <a:r>
              <a:rPr lang="en-GB" b="0" dirty="0"/>
              <a:t>Alternatively, you could do a slow demonstration using copper (II) chloride, and ask students to follow along with each step as they carry out the same practical. This is a much more controlled method, suitable for students who need more structure and guidance. These slides can be adapted to suit either approach.</a:t>
            </a:r>
          </a:p>
          <a:p>
            <a:r>
              <a:rPr lang="en-GB" b="0" dirty="0"/>
              <a:t>Have a simple electrolysis set up for students to observe. This could consist of a simple beaker, 2 electrodes, crocodile clips and wires and power pack, with the copper (II) chloride solution as electrolyte. To save time, have the group sets of apparatus placed on trays prior to the lesson so that one tray can be placed in front of each group and students simply have to assemble and switch the current on to observe the reaction taking place.</a:t>
            </a:r>
          </a:p>
          <a:p>
            <a:endParaRPr lang="en-GB" b="0" dirty="0"/>
          </a:p>
          <a:p>
            <a:r>
              <a:rPr lang="en-GB" b="1" dirty="0"/>
              <a:t>Model teacher exposition:</a:t>
            </a:r>
          </a:p>
          <a:p>
            <a:r>
              <a:rPr lang="en-GB" b="0" dirty="0"/>
              <a:t>Today we will be carrying out an electrolysis required practical.</a:t>
            </a:r>
          </a:p>
          <a:p>
            <a:r>
              <a:rPr lang="en-GB" b="0" dirty="0"/>
              <a:t>I have an electrolysis demonstration set up here at the front which you will be able to watch on the screen, and I have also put a different electrolysis set up on your desks. Please do not touch these until I ask you to. Later in this unit you will be carrying out your own electrolysis required practicals, so pay close attention to this demonstration.</a:t>
            </a:r>
          </a:p>
          <a:p>
            <a:r>
              <a:rPr lang="en-GB" b="0" dirty="0"/>
              <a:t>Firstly, in order for electrolysis to take place, there are a few things that must always be present. </a:t>
            </a:r>
          </a:p>
          <a:p>
            <a:r>
              <a:rPr lang="en-GB" b="0" dirty="0"/>
              <a:t>Firstly, a battery or power source. </a:t>
            </a:r>
            <a:r>
              <a:rPr lang="en-GB" b="1" dirty="0"/>
              <a:t>Point out the power source under the visualiser and in the set-ups on the desks.</a:t>
            </a:r>
          </a:p>
          <a:p>
            <a:r>
              <a:rPr lang="en-GB" b="0" i="1" dirty="0"/>
              <a:t>Why do you think a power source is needed for electrolysis? </a:t>
            </a:r>
            <a:r>
              <a:rPr lang="en-GB" b="1" i="1" dirty="0"/>
              <a:t>To produce a current of electricity to pass through the substance.</a:t>
            </a:r>
          </a:p>
          <a:p>
            <a:r>
              <a:rPr lang="en-GB" b="0" i="0" dirty="0"/>
              <a:t>Next, we have two electrodes, one positively charged (the anode) and one negatively charged (the cathode). Notice how the anode is connected to the positive side of the battery and the cathode is connected to the negative side of the battery. </a:t>
            </a:r>
          </a:p>
          <a:p>
            <a:r>
              <a:rPr lang="en-GB" b="0" i="1" dirty="0"/>
              <a:t>What do you think the electrodes are for? </a:t>
            </a:r>
            <a:r>
              <a:rPr lang="en-GB" b="1" i="1" dirty="0"/>
              <a:t>The electrodes carry the current from the wires into the substance (electrolyte) so that the current can pass through the it.</a:t>
            </a:r>
          </a:p>
          <a:p>
            <a:r>
              <a:rPr lang="en-GB" b="0" i="0" dirty="0"/>
              <a:t>We can use the pneumonic PANIC to remember which electrode is which (</a:t>
            </a:r>
            <a:r>
              <a:rPr lang="en-GB" b="1" i="0" u="sng" dirty="0"/>
              <a:t>P</a:t>
            </a:r>
            <a:r>
              <a:rPr lang="en-GB" b="0" i="0" dirty="0"/>
              <a:t>ositive </a:t>
            </a:r>
            <a:r>
              <a:rPr lang="en-GB" b="1" i="0" u="sng" dirty="0"/>
              <a:t>A</a:t>
            </a:r>
            <a:r>
              <a:rPr lang="en-GB" b="0" i="0" dirty="0"/>
              <a:t>node, </a:t>
            </a:r>
            <a:r>
              <a:rPr lang="en-GB" b="1" i="0" u="sng" dirty="0"/>
              <a:t>N</a:t>
            </a:r>
            <a:r>
              <a:rPr lang="en-GB" b="0" i="0" dirty="0"/>
              <a:t>egative </a:t>
            </a:r>
            <a:r>
              <a:rPr lang="en-GB" b="1" i="0" u="sng" dirty="0"/>
              <a:t>I</a:t>
            </a:r>
            <a:r>
              <a:rPr lang="en-GB" b="0" i="0" dirty="0"/>
              <a:t>s </a:t>
            </a:r>
            <a:r>
              <a:rPr lang="en-GB" b="1" i="0" u="sng" dirty="0"/>
              <a:t>C</a:t>
            </a:r>
            <a:r>
              <a:rPr lang="en-GB" b="0" i="0" dirty="0"/>
              <a:t>athode) </a:t>
            </a:r>
          </a:p>
          <a:p>
            <a:r>
              <a:rPr lang="en-GB" b="1" i="0" dirty="0"/>
              <a:t>Dual code this pneumonic onto the board for students to use later.</a:t>
            </a:r>
          </a:p>
          <a:p>
            <a:r>
              <a:rPr lang="en-GB" b="1" dirty="0"/>
              <a:t>Point out the anode and cathode under the visualiser and in the set-ups on the desks.</a:t>
            </a:r>
          </a:p>
          <a:p>
            <a:r>
              <a:rPr lang="en-GB" b="0" i="0" dirty="0"/>
              <a:t>Remember, electricity is the flow of electrons or ions. In electrolysis, we have a circuit, but part of that circuit is made of the electrolyte. </a:t>
            </a:r>
            <a:r>
              <a:rPr lang="en-GB" b="1" i="0" dirty="0"/>
              <a:t>Trace the path of electricity around the circuit with your finger.</a:t>
            </a:r>
            <a:endParaRPr lang="en-GB" b="0" i="0" dirty="0"/>
          </a:p>
          <a:p>
            <a:r>
              <a:rPr lang="en-GB" b="0" i="0" dirty="0"/>
              <a:t>Finally, and most importantly, for electrolysis to happen we must have an electrolyte. This is a liquid that contains ions. This is the substance which will be split up when the current passes through it.</a:t>
            </a:r>
          </a:p>
          <a:p>
            <a:r>
              <a:rPr lang="en-GB" b="0" i="1" dirty="0"/>
              <a:t>Why do you think that the electrolyte must be a liquid? (Clue: Think back to the reason why ionic substances cannot conduct electricity when solid, from C4.2) </a:t>
            </a:r>
            <a:r>
              <a:rPr lang="en-GB" b="1" i="1" dirty="0"/>
              <a:t>Electrolysis cannot be carried out with solid substances, because the ions in the substance need to be free to move.</a:t>
            </a:r>
          </a:p>
          <a:p>
            <a:r>
              <a:rPr lang="en-GB" b="0" i="0" dirty="0"/>
              <a:t>That is why electrolytes will always be molten (melted) substances or substances dissolved in a solvent, like water.</a:t>
            </a:r>
          </a:p>
          <a:p>
            <a:r>
              <a:rPr lang="en-GB" b="1" dirty="0"/>
              <a:t>Point out the electrolyte under the visualiser and in the set-ups on the desks.</a:t>
            </a:r>
          </a:p>
          <a:p>
            <a:r>
              <a:rPr lang="en-GB" b="0" dirty="0"/>
              <a:t>The electrolyte we will use for your electrolysis required practical is copper (II) chloride. </a:t>
            </a:r>
            <a:r>
              <a:rPr lang="en-GB" b="1" dirty="0"/>
              <a:t>Dual code the formula for this on the board (CuCl</a:t>
            </a:r>
            <a:r>
              <a:rPr lang="en-GB" b="1" baseline="-25000" dirty="0"/>
              <a:t>2</a:t>
            </a:r>
            <a:r>
              <a:rPr lang="en-GB" b="1" baseline="0" dirty="0"/>
              <a:t>)</a:t>
            </a:r>
            <a:endParaRPr lang="en-GB" b="0" dirty="0"/>
          </a:p>
          <a:p>
            <a:r>
              <a:rPr lang="en-GB" b="0" i="0" dirty="0"/>
              <a:t>Now we are going to switch on the power and observe what happens. Look at the animation on the screen. </a:t>
            </a:r>
            <a:r>
              <a:rPr lang="en-GB" b="0" i="1" dirty="0"/>
              <a:t>What happens to the ions when the current is switched on? </a:t>
            </a:r>
            <a:r>
              <a:rPr lang="en-GB" b="1" i="1" dirty="0"/>
              <a:t>They move to the electrodes.</a:t>
            </a:r>
          </a:p>
          <a:p>
            <a:r>
              <a:rPr lang="en-GB" b="0" i="0" dirty="0"/>
              <a:t>The positive ions (cations) move to the negative electrode (cathode). Here, they gain electrons to become neutral. We say that the ions are </a:t>
            </a:r>
            <a:r>
              <a:rPr lang="en-GB" b="0" i="0" u="sng" dirty="0"/>
              <a:t>discharged</a:t>
            </a:r>
            <a:r>
              <a:rPr lang="en-GB" b="0" i="0" dirty="0"/>
              <a:t>.</a:t>
            </a:r>
          </a:p>
          <a:p>
            <a:r>
              <a:rPr lang="en-GB" b="0" i="1" dirty="0"/>
              <a:t>What is another word for the gain of electrons? </a:t>
            </a:r>
            <a:r>
              <a:rPr lang="en-GB" b="1" i="1" dirty="0"/>
              <a:t>Reduction (remember OIL RIG – </a:t>
            </a:r>
            <a:r>
              <a:rPr lang="en-GB" b="1" i="1" u="sng" dirty="0"/>
              <a:t>O</a:t>
            </a:r>
            <a:r>
              <a:rPr lang="en-GB" b="1" i="1" dirty="0"/>
              <a:t>xidation </a:t>
            </a:r>
            <a:r>
              <a:rPr lang="en-GB" b="1" i="1" u="sng" dirty="0"/>
              <a:t>I</a:t>
            </a:r>
            <a:r>
              <a:rPr lang="en-GB" b="1" i="1" dirty="0"/>
              <a:t>s </a:t>
            </a:r>
            <a:r>
              <a:rPr lang="en-GB" b="1" i="1" u="sng" dirty="0"/>
              <a:t>L</a:t>
            </a:r>
            <a:r>
              <a:rPr lang="en-GB" b="1" i="1" dirty="0"/>
              <a:t>oss of electrons, </a:t>
            </a:r>
            <a:r>
              <a:rPr lang="en-GB" b="1" i="1" u="sng" dirty="0"/>
              <a:t>R</a:t>
            </a:r>
            <a:r>
              <a:rPr lang="en-GB" b="1" i="1" dirty="0"/>
              <a:t>eduction </a:t>
            </a:r>
            <a:r>
              <a:rPr lang="en-GB" b="1" i="1" u="sng" dirty="0"/>
              <a:t>I</a:t>
            </a:r>
            <a:r>
              <a:rPr lang="en-GB" b="1" i="1" dirty="0"/>
              <a:t>s </a:t>
            </a:r>
            <a:r>
              <a:rPr lang="en-GB" b="1" i="1" u="sng" dirty="0"/>
              <a:t>G</a:t>
            </a:r>
            <a:r>
              <a:rPr lang="en-GB" b="1" i="1" dirty="0"/>
              <a:t>ain of electrons)</a:t>
            </a:r>
          </a:p>
          <a:p>
            <a:r>
              <a:rPr lang="en-GB" b="0" i="0" dirty="0"/>
              <a:t>The negative ions (anions) move to the positive electrode (anode). Here, they lose electrons to become neutral. We say that the ions are </a:t>
            </a:r>
            <a:r>
              <a:rPr lang="en-GB" b="0" i="0" u="sng" dirty="0"/>
              <a:t>discharged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t>What is another word for the loss of electrons? </a:t>
            </a:r>
            <a:r>
              <a:rPr lang="en-GB" b="1" i="1" dirty="0"/>
              <a:t>Oxidation (remember OIL RIG)</a:t>
            </a:r>
          </a:p>
          <a:p>
            <a:r>
              <a:rPr lang="en-GB" b="0" i="0" dirty="0"/>
              <a:t>Looking at the electrolysis set up. Your electrolyte is sodium chloride. We can see bubbles at the anode. Based on what we have just discussed, </a:t>
            </a:r>
            <a:r>
              <a:rPr lang="en-GB" b="0" i="1" dirty="0"/>
              <a:t>what do you think these bubbles are? </a:t>
            </a:r>
            <a:r>
              <a:rPr lang="en-GB" b="1" i="1" dirty="0"/>
              <a:t>chlorine</a:t>
            </a:r>
          </a:p>
          <a:p>
            <a:r>
              <a:rPr lang="en-GB" b="0" i="0" dirty="0"/>
              <a:t>Without inhaling up close, you should be able to smell the chlorine (it’s like a swimming pool smell!)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2279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634116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02238617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4392565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51225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3707865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367324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2201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92554903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46952992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94372848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768393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21061885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12388454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6397316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11462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410298"/>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customXml" Target="../ink/ink8.xml"/><Relationship Id="rId18" Type="http://schemas.openxmlformats.org/officeDocument/2006/relationships/customXml" Target="../ink/ink12.xml"/><Relationship Id="rId3" Type="http://schemas.openxmlformats.org/officeDocument/2006/relationships/image" Target="../media/image11.png"/><Relationship Id="rId21" Type="http://schemas.openxmlformats.org/officeDocument/2006/relationships/customXml" Target="../ink/ink15.xml"/><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customXml" Target="../ink/ink11.xml"/><Relationship Id="rId2" Type="http://schemas.openxmlformats.org/officeDocument/2006/relationships/notesSlide" Target="../notesSlides/notesSlide10.xml"/><Relationship Id="rId16" Type="http://schemas.openxmlformats.org/officeDocument/2006/relationships/customXml" Target="../ink/ink10.xml"/><Relationship Id="rId20" Type="http://schemas.openxmlformats.org/officeDocument/2006/relationships/customXml" Target="../ink/ink14.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customXml" Target="../ink/ink6.xml"/><Relationship Id="rId24" Type="http://schemas.openxmlformats.org/officeDocument/2006/relationships/customXml" Target="../ink/ink18.xml"/><Relationship Id="rId5" Type="http://schemas.openxmlformats.org/officeDocument/2006/relationships/image" Target="../media/image13.png"/><Relationship Id="rId15" Type="http://schemas.openxmlformats.org/officeDocument/2006/relationships/image" Target="../media/image15.png"/><Relationship Id="rId23" Type="http://schemas.openxmlformats.org/officeDocument/2006/relationships/customXml" Target="../ink/ink17.xml"/><Relationship Id="rId10" Type="http://schemas.openxmlformats.org/officeDocument/2006/relationships/customXml" Target="../ink/ink5.xml"/><Relationship Id="rId19" Type="http://schemas.openxmlformats.org/officeDocument/2006/relationships/customXml" Target="../ink/ink13.xml"/><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customXml" Target="../ink/ink9.xml"/><Relationship Id="rId22" Type="http://schemas.openxmlformats.org/officeDocument/2006/relationships/customXml" Target="../ink/ink16.xml"/></Relationships>
</file>

<file path=ppt/slides/_rels/slide11.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5214B-6407-E4E0-7C19-1915F52E54AA}"/>
              </a:ext>
            </a:extLst>
          </p:cNvPr>
          <p:cNvSpPr>
            <a:spLocks noGrp="1"/>
          </p:cNvSpPr>
          <p:nvPr>
            <p:ph type="title"/>
          </p:nvPr>
        </p:nvSpPr>
        <p:spPr/>
        <p:txBody>
          <a:bodyPr/>
          <a:lstStyle/>
          <a:p>
            <a:r>
              <a:rPr lang="en-GB" dirty="0">
                <a:latin typeface="Century Gothic" panose="020B0502020202020204" pitchFamily="34" charset="0"/>
              </a:rPr>
              <a:t>Can you correctly label the electrolysis diagram?</a:t>
            </a:r>
          </a:p>
        </p:txBody>
      </p:sp>
      <p:pic>
        <p:nvPicPr>
          <p:cNvPr id="5" name="Picture 4" descr="A picture containing diagram&#10;&#10;Description automatically generated">
            <a:extLst>
              <a:ext uri="{FF2B5EF4-FFF2-40B4-BE49-F238E27FC236}">
                <a16:creationId xmlns:a16="http://schemas.microsoft.com/office/drawing/2014/main" id="{5F2717BB-E11E-34E9-A678-AA7A3F0E839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435745" y="1352984"/>
            <a:ext cx="2923232" cy="5385142"/>
          </a:xfrm>
          <a:prstGeom prst="rect">
            <a:avLst/>
          </a:prstGeom>
        </p:spPr>
      </p:pic>
      <p:sp>
        <p:nvSpPr>
          <p:cNvPr id="6" name="TextBox 5">
            <a:extLst>
              <a:ext uri="{FF2B5EF4-FFF2-40B4-BE49-F238E27FC236}">
                <a16:creationId xmlns:a16="http://schemas.microsoft.com/office/drawing/2014/main" id="{1570BE01-3D86-596E-19E0-E1B18550CB97}"/>
              </a:ext>
            </a:extLst>
          </p:cNvPr>
          <p:cNvSpPr txBox="1"/>
          <p:nvPr/>
        </p:nvSpPr>
        <p:spPr>
          <a:xfrm>
            <a:off x="540000" y="4162428"/>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anode</a:t>
            </a:r>
            <a:endParaRPr lang="en-GB" sz="2400" i="1">
              <a:solidFill>
                <a:schemeClr val="accent1"/>
              </a:solidFill>
              <a:latin typeface="Century Gothic"/>
            </a:endParaRPr>
          </a:p>
        </p:txBody>
      </p:sp>
      <p:sp>
        <p:nvSpPr>
          <p:cNvPr id="8" name="TextBox 7">
            <a:extLst>
              <a:ext uri="{FF2B5EF4-FFF2-40B4-BE49-F238E27FC236}">
                <a16:creationId xmlns:a16="http://schemas.microsoft.com/office/drawing/2014/main" id="{EA3A1607-E96E-08E9-3639-DE7ED584432F}"/>
              </a:ext>
            </a:extLst>
          </p:cNvPr>
          <p:cNvSpPr txBox="1"/>
          <p:nvPr/>
        </p:nvSpPr>
        <p:spPr>
          <a:xfrm>
            <a:off x="540000" y="4757020"/>
            <a:ext cx="2131011" cy="461666"/>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electrolyte</a:t>
            </a:r>
            <a:endParaRPr lang="en-GB" sz="2400" i="1">
              <a:solidFill>
                <a:schemeClr val="accent1"/>
              </a:solidFill>
              <a:latin typeface="Century Gothic"/>
            </a:endParaRPr>
          </a:p>
        </p:txBody>
      </p:sp>
      <p:sp>
        <p:nvSpPr>
          <p:cNvPr id="10" name="TextBox 9">
            <a:extLst>
              <a:ext uri="{FF2B5EF4-FFF2-40B4-BE49-F238E27FC236}">
                <a16:creationId xmlns:a16="http://schemas.microsoft.com/office/drawing/2014/main" id="{AED08CDD-8272-E4C5-B273-276E63D30147}"/>
              </a:ext>
            </a:extLst>
          </p:cNvPr>
          <p:cNvSpPr txBox="1"/>
          <p:nvPr/>
        </p:nvSpPr>
        <p:spPr>
          <a:xfrm>
            <a:off x="578628" y="5448006"/>
            <a:ext cx="4274676"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cation</a:t>
            </a:r>
            <a:endParaRPr lang="en-GB" sz="2400" i="1">
              <a:solidFill>
                <a:schemeClr val="accent1"/>
              </a:solidFill>
              <a:latin typeface="Century Gothic"/>
            </a:endParaRPr>
          </a:p>
        </p:txBody>
      </p:sp>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CB07856A-ADDC-3144-ED48-7CB24CF8991C}"/>
                  </a:ext>
                </a:extLst>
              </p14:cNvPr>
              <p14:cNvContentPartPr/>
              <p14:nvPr/>
            </p14:nvContentPartPr>
            <p14:xfrm>
              <a:off x="6275983" y="5218686"/>
              <a:ext cx="360" cy="360"/>
            </p14:xfrm>
          </p:contentPart>
        </mc:Choice>
        <mc:Fallback xmlns="">
          <p:pic>
            <p:nvPicPr>
              <p:cNvPr id="13" name="Ink 12">
                <a:extLst>
                  <a:ext uri="{FF2B5EF4-FFF2-40B4-BE49-F238E27FC236}">
                    <a16:creationId xmlns:a16="http://schemas.microsoft.com/office/drawing/2014/main" id="{CB07856A-ADDC-3144-ED48-7CB24CF8991C}"/>
                  </a:ext>
                </a:extLst>
              </p:cNvPr>
              <p:cNvPicPr/>
              <p:nvPr/>
            </p:nvPicPr>
            <p:blipFill>
              <a:blip r:embed="rId5"/>
              <a:stretch>
                <a:fillRect/>
              </a:stretch>
            </p:blipFill>
            <p:spPr>
              <a:xfrm>
                <a:off x="6266983" y="520968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4" name="Ink 13">
                <a:extLst>
                  <a:ext uri="{FF2B5EF4-FFF2-40B4-BE49-F238E27FC236}">
                    <a16:creationId xmlns:a16="http://schemas.microsoft.com/office/drawing/2014/main" id="{40547CC2-1A13-8F47-5C20-294F366A2342}"/>
                  </a:ext>
                </a:extLst>
              </p14:cNvPr>
              <p14:cNvContentPartPr/>
              <p14:nvPr/>
            </p14:nvContentPartPr>
            <p14:xfrm>
              <a:off x="5607463" y="5450526"/>
              <a:ext cx="360" cy="360"/>
            </p14:xfrm>
          </p:contentPart>
        </mc:Choice>
        <mc:Fallback xmlns="">
          <p:pic>
            <p:nvPicPr>
              <p:cNvPr id="14" name="Ink 13">
                <a:extLst>
                  <a:ext uri="{FF2B5EF4-FFF2-40B4-BE49-F238E27FC236}">
                    <a16:creationId xmlns:a16="http://schemas.microsoft.com/office/drawing/2014/main" id="{40547CC2-1A13-8F47-5C20-294F366A2342}"/>
                  </a:ext>
                </a:extLst>
              </p:cNvPr>
              <p:cNvPicPr/>
              <p:nvPr/>
            </p:nvPicPr>
            <p:blipFill>
              <a:blip r:embed="rId5"/>
              <a:stretch>
                <a:fillRect/>
              </a:stretch>
            </p:blipFill>
            <p:spPr>
              <a:xfrm>
                <a:off x="5598463" y="544152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27551710-DC9B-BD0C-F1FC-CBF3BD70D0EF}"/>
                  </a:ext>
                </a:extLst>
              </p14:cNvPr>
              <p14:cNvContentPartPr/>
              <p14:nvPr/>
            </p14:nvContentPartPr>
            <p14:xfrm>
              <a:off x="5571823" y="5466726"/>
              <a:ext cx="360" cy="360"/>
            </p14:xfrm>
          </p:contentPart>
        </mc:Choice>
        <mc:Fallback xmlns="">
          <p:pic>
            <p:nvPicPr>
              <p:cNvPr id="15" name="Ink 14">
                <a:extLst>
                  <a:ext uri="{FF2B5EF4-FFF2-40B4-BE49-F238E27FC236}">
                    <a16:creationId xmlns:a16="http://schemas.microsoft.com/office/drawing/2014/main" id="{27551710-DC9B-BD0C-F1FC-CBF3BD70D0EF}"/>
                  </a:ext>
                </a:extLst>
              </p:cNvPr>
              <p:cNvPicPr/>
              <p:nvPr/>
            </p:nvPicPr>
            <p:blipFill>
              <a:blip r:embed="rId8"/>
              <a:stretch>
                <a:fillRect/>
              </a:stretch>
            </p:blipFill>
            <p:spPr>
              <a:xfrm>
                <a:off x="5508823" y="540372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6" name="Ink 15">
                <a:extLst>
                  <a:ext uri="{FF2B5EF4-FFF2-40B4-BE49-F238E27FC236}">
                    <a16:creationId xmlns:a16="http://schemas.microsoft.com/office/drawing/2014/main" id="{CA78F4DD-F355-8E45-6CBE-A94E36F4EE30}"/>
                  </a:ext>
                </a:extLst>
              </p14:cNvPr>
              <p14:cNvContentPartPr/>
              <p14:nvPr/>
            </p14:nvContentPartPr>
            <p14:xfrm>
              <a:off x="6271663" y="5243166"/>
              <a:ext cx="360" cy="360"/>
            </p14:xfrm>
          </p:contentPart>
        </mc:Choice>
        <mc:Fallback xmlns="">
          <p:pic>
            <p:nvPicPr>
              <p:cNvPr id="16" name="Ink 15">
                <a:extLst>
                  <a:ext uri="{FF2B5EF4-FFF2-40B4-BE49-F238E27FC236}">
                    <a16:creationId xmlns:a16="http://schemas.microsoft.com/office/drawing/2014/main" id="{CA78F4DD-F355-8E45-6CBE-A94E36F4EE30}"/>
                  </a:ext>
                </a:extLst>
              </p:cNvPr>
              <p:cNvPicPr/>
              <p:nvPr/>
            </p:nvPicPr>
            <p:blipFill>
              <a:blip r:embed="rId8"/>
              <a:stretch>
                <a:fillRect/>
              </a:stretch>
            </p:blipFill>
            <p:spPr>
              <a:xfrm>
                <a:off x="6208663" y="51801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7" name="Ink 16">
                <a:extLst>
                  <a:ext uri="{FF2B5EF4-FFF2-40B4-BE49-F238E27FC236}">
                    <a16:creationId xmlns:a16="http://schemas.microsoft.com/office/drawing/2014/main" id="{02E8900C-8A09-EFD8-7BC5-BCD4BBA5749B}"/>
                  </a:ext>
                </a:extLst>
              </p14:cNvPr>
              <p14:cNvContentPartPr/>
              <p14:nvPr/>
            </p14:nvContentPartPr>
            <p14:xfrm>
              <a:off x="5931103" y="6282486"/>
              <a:ext cx="360" cy="360"/>
            </p14:xfrm>
          </p:contentPart>
        </mc:Choice>
        <mc:Fallback xmlns="">
          <p:pic>
            <p:nvPicPr>
              <p:cNvPr id="17" name="Ink 16">
                <a:extLst>
                  <a:ext uri="{FF2B5EF4-FFF2-40B4-BE49-F238E27FC236}">
                    <a16:creationId xmlns:a16="http://schemas.microsoft.com/office/drawing/2014/main" id="{02E8900C-8A09-EFD8-7BC5-BCD4BBA5749B}"/>
                  </a:ext>
                </a:extLst>
              </p:cNvPr>
              <p:cNvPicPr/>
              <p:nvPr/>
            </p:nvPicPr>
            <p:blipFill>
              <a:blip r:embed="rId8"/>
              <a:stretch>
                <a:fillRect/>
              </a:stretch>
            </p:blipFill>
            <p:spPr>
              <a:xfrm>
                <a:off x="5868103" y="621948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B5766812-780E-D2A1-96C3-8BCAFFA32F16}"/>
                  </a:ext>
                </a:extLst>
              </p14:cNvPr>
              <p14:cNvContentPartPr/>
              <p14:nvPr/>
            </p14:nvContentPartPr>
            <p14:xfrm>
              <a:off x="5257903" y="6390486"/>
              <a:ext cx="360" cy="360"/>
            </p14:xfrm>
          </p:contentPart>
        </mc:Choice>
        <mc:Fallback xmlns="">
          <p:pic>
            <p:nvPicPr>
              <p:cNvPr id="18" name="Ink 17">
                <a:extLst>
                  <a:ext uri="{FF2B5EF4-FFF2-40B4-BE49-F238E27FC236}">
                    <a16:creationId xmlns:a16="http://schemas.microsoft.com/office/drawing/2014/main" id="{B5766812-780E-D2A1-96C3-8BCAFFA32F16}"/>
                  </a:ext>
                </a:extLst>
              </p:cNvPr>
              <p:cNvPicPr/>
              <p:nvPr/>
            </p:nvPicPr>
            <p:blipFill>
              <a:blip r:embed="rId8"/>
              <a:stretch>
                <a:fillRect/>
              </a:stretch>
            </p:blipFill>
            <p:spPr>
              <a:xfrm>
                <a:off x="5194903" y="632748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9" name="Ink 18">
                <a:extLst>
                  <a:ext uri="{FF2B5EF4-FFF2-40B4-BE49-F238E27FC236}">
                    <a16:creationId xmlns:a16="http://schemas.microsoft.com/office/drawing/2014/main" id="{F26C006B-BC99-E886-4564-12FCC2F79B7A}"/>
                  </a:ext>
                </a:extLst>
              </p14:cNvPr>
              <p14:cNvContentPartPr/>
              <p14:nvPr/>
            </p14:nvContentPartPr>
            <p14:xfrm>
              <a:off x="6249343" y="5762646"/>
              <a:ext cx="360" cy="360"/>
            </p14:xfrm>
          </p:contentPart>
        </mc:Choice>
        <mc:Fallback xmlns="">
          <p:pic>
            <p:nvPicPr>
              <p:cNvPr id="19" name="Ink 18">
                <a:extLst>
                  <a:ext uri="{FF2B5EF4-FFF2-40B4-BE49-F238E27FC236}">
                    <a16:creationId xmlns:a16="http://schemas.microsoft.com/office/drawing/2014/main" id="{F26C006B-BC99-E886-4564-12FCC2F79B7A}"/>
                  </a:ext>
                </a:extLst>
              </p:cNvPr>
              <p:cNvPicPr/>
              <p:nvPr/>
            </p:nvPicPr>
            <p:blipFill>
              <a:blip r:embed="rId8"/>
              <a:stretch>
                <a:fillRect/>
              </a:stretch>
            </p:blipFill>
            <p:spPr>
              <a:xfrm>
                <a:off x="6186343" y="569964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0" name="Ink 19">
                <a:extLst>
                  <a:ext uri="{FF2B5EF4-FFF2-40B4-BE49-F238E27FC236}">
                    <a16:creationId xmlns:a16="http://schemas.microsoft.com/office/drawing/2014/main" id="{7B43969D-89D1-ADD7-1580-35940DF14C7D}"/>
                  </a:ext>
                </a:extLst>
              </p14:cNvPr>
              <p14:cNvContentPartPr/>
              <p14:nvPr/>
            </p14:nvContentPartPr>
            <p14:xfrm>
              <a:off x="6062863" y="4800366"/>
              <a:ext cx="360" cy="360"/>
            </p14:xfrm>
          </p:contentPart>
        </mc:Choice>
        <mc:Fallback xmlns="">
          <p:pic>
            <p:nvPicPr>
              <p:cNvPr id="20" name="Ink 19">
                <a:extLst>
                  <a:ext uri="{FF2B5EF4-FFF2-40B4-BE49-F238E27FC236}">
                    <a16:creationId xmlns:a16="http://schemas.microsoft.com/office/drawing/2014/main" id="{7B43969D-89D1-ADD7-1580-35940DF14C7D}"/>
                  </a:ext>
                </a:extLst>
              </p:cNvPr>
              <p:cNvPicPr/>
              <p:nvPr/>
            </p:nvPicPr>
            <p:blipFill>
              <a:blip r:embed="rId8"/>
              <a:stretch>
                <a:fillRect/>
              </a:stretch>
            </p:blipFill>
            <p:spPr>
              <a:xfrm>
                <a:off x="5999863" y="47373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Ink 20">
                <a:extLst>
                  <a:ext uri="{FF2B5EF4-FFF2-40B4-BE49-F238E27FC236}">
                    <a16:creationId xmlns:a16="http://schemas.microsoft.com/office/drawing/2014/main" id="{012172C8-A2B2-6DA2-F662-11D8F37BDAFA}"/>
                  </a:ext>
                </a:extLst>
              </p14:cNvPr>
              <p14:cNvContentPartPr/>
              <p14:nvPr/>
            </p14:nvContentPartPr>
            <p14:xfrm>
              <a:off x="5586583" y="4827006"/>
              <a:ext cx="360" cy="360"/>
            </p14:xfrm>
          </p:contentPart>
        </mc:Choice>
        <mc:Fallback xmlns="">
          <p:pic>
            <p:nvPicPr>
              <p:cNvPr id="21" name="Ink 20">
                <a:extLst>
                  <a:ext uri="{FF2B5EF4-FFF2-40B4-BE49-F238E27FC236}">
                    <a16:creationId xmlns:a16="http://schemas.microsoft.com/office/drawing/2014/main" id="{012172C8-A2B2-6DA2-F662-11D8F37BDAFA}"/>
                  </a:ext>
                </a:extLst>
              </p:cNvPr>
              <p:cNvPicPr/>
              <p:nvPr/>
            </p:nvPicPr>
            <p:blipFill>
              <a:blip r:embed="rId15"/>
              <a:stretch>
                <a:fillRect/>
              </a:stretch>
            </p:blipFill>
            <p:spPr>
              <a:xfrm>
                <a:off x="5523583" y="47640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E7CFC478-6741-4F30-AD36-BBF4862BAE0F}"/>
                  </a:ext>
                </a:extLst>
              </p14:cNvPr>
              <p14:cNvContentPartPr/>
              <p14:nvPr/>
            </p14:nvContentPartPr>
            <p14:xfrm>
              <a:off x="5746783" y="5698206"/>
              <a:ext cx="360" cy="360"/>
            </p14:xfrm>
          </p:contentPart>
        </mc:Choice>
        <mc:Fallback xmlns="">
          <p:pic>
            <p:nvPicPr>
              <p:cNvPr id="22" name="Ink 21">
                <a:extLst>
                  <a:ext uri="{FF2B5EF4-FFF2-40B4-BE49-F238E27FC236}">
                    <a16:creationId xmlns:a16="http://schemas.microsoft.com/office/drawing/2014/main" id="{E7CFC478-6741-4F30-AD36-BBF4862BAE0F}"/>
                  </a:ext>
                </a:extLst>
              </p:cNvPr>
              <p:cNvPicPr/>
              <p:nvPr/>
            </p:nvPicPr>
            <p:blipFill>
              <a:blip r:embed="rId15"/>
              <a:stretch>
                <a:fillRect/>
              </a:stretch>
            </p:blipFill>
            <p:spPr>
              <a:xfrm>
                <a:off x="5683783" y="56352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Ink 22">
                <a:extLst>
                  <a:ext uri="{FF2B5EF4-FFF2-40B4-BE49-F238E27FC236}">
                    <a16:creationId xmlns:a16="http://schemas.microsoft.com/office/drawing/2014/main" id="{5ECA8827-C1E6-5045-5759-152BE01CF59E}"/>
                  </a:ext>
                </a:extLst>
              </p14:cNvPr>
              <p14:cNvContentPartPr/>
              <p14:nvPr/>
            </p14:nvContentPartPr>
            <p14:xfrm>
              <a:off x="5572183" y="6432246"/>
              <a:ext cx="360" cy="360"/>
            </p14:xfrm>
          </p:contentPart>
        </mc:Choice>
        <mc:Fallback xmlns="">
          <p:pic>
            <p:nvPicPr>
              <p:cNvPr id="23" name="Ink 22">
                <a:extLst>
                  <a:ext uri="{FF2B5EF4-FFF2-40B4-BE49-F238E27FC236}">
                    <a16:creationId xmlns:a16="http://schemas.microsoft.com/office/drawing/2014/main" id="{5ECA8827-C1E6-5045-5759-152BE01CF59E}"/>
                  </a:ext>
                </a:extLst>
              </p:cNvPr>
              <p:cNvPicPr/>
              <p:nvPr/>
            </p:nvPicPr>
            <p:blipFill>
              <a:blip r:embed="rId15"/>
              <a:stretch>
                <a:fillRect/>
              </a:stretch>
            </p:blipFill>
            <p:spPr>
              <a:xfrm>
                <a:off x="5509183" y="636924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Ink 23">
                <a:extLst>
                  <a:ext uri="{FF2B5EF4-FFF2-40B4-BE49-F238E27FC236}">
                    <a16:creationId xmlns:a16="http://schemas.microsoft.com/office/drawing/2014/main" id="{7208EB9B-0554-D96D-0CAF-6714CEA9871E}"/>
                  </a:ext>
                </a:extLst>
              </p14:cNvPr>
              <p14:cNvContentPartPr/>
              <p14:nvPr/>
            </p14:nvContentPartPr>
            <p14:xfrm>
              <a:off x="6489823" y="6398406"/>
              <a:ext cx="360" cy="360"/>
            </p14:xfrm>
          </p:contentPart>
        </mc:Choice>
        <mc:Fallback xmlns="">
          <p:pic>
            <p:nvPicPr>
              <p:cNvPr id="24" name="Ink 23">
                <a:extLst>
                  <a:ext uri="{FF2B5EF4-FFF2-40B4-BE49-F238E27FC236}">
                    <a16:creationId xmlns:a16="http://schemas.microsoft.com/office/drawing/2014/main" id="{7208EB9B-0554-D96D-0CAF-6714CEA9871E}"/>
                  </a:ext>
                </a:extLst>
              </p:cNvPr>
              <p:cNvPicPr/>
              <p:nvPr/>
            </p:nvPicPr>
            <p:blipFill>
              <a:blip r:embed="rId15"/>
              <a:stretch>
                <a:fillRect/>
              </a:stretch>
            </p:blipFill>
            <p:spPr>
              <a:xfrm>
                <a:off x="6426823" y="63354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5" name="Ink 24">
                <a:extLst>
                  <a:ext uri="{FF2B5EF4-FFF2-40B4-BE49-F238E27FC236}">
                    <a16:creationId xmlns:a16="http://schemas.microsoft.com/office/drawing/2014/main" id="{A21F1BE9-92E3-6944-7216-447D3041D4BC}"/>
                  </a:ext>
                </a:extLst>
              </p14:cNvPr>
              <p14:cNvContentPartPr/>
              <p14:nvPr/>
            </p14:nvContentPartPr>
            <p14:xfrm>
              <a:off x="6341863" y="4894686"/>
              <a:ext cx="360" cy="360"/>
            </p14:xfrm>
          </p:contentPart>
        </mc:Choice>
        <mc:Fallback xmlns="">
          <p:pic>
            <p:nvPicPr>
              <p:cNvPr id="25" name="Ink 24">
                <a:extLst>
                  <a:ext uri="{FF2B5EF4-FFF2-40B4-BE49-F238E27FC236}">
                    <a16:creationId xmlns:a16="http://schemas.microsoft.com/office/drawing/2014/main" id="{A21F1BE9-92E3-6944-7216-447D3041D4BC}"/>
                  </a:ext>
                </a:extLst>
              </p:cNvPr>
              <p:cNvPicPr/>
              <p:nvPr/>
            </p:nvPicPr>
            <p:blipFill>
              <a:blip r:embed="rId15"/>
              <a:stretch>
                <a:fillRect/>
              </a:stretch>
            </p:blipFill>
            <p:spPr>
              <a:xfrm>
                <a:off x="6278863" y="483168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6" name="Ink 25">
                <a:extLst>
                  <a:ext uri="{FF2B5EF4-FFF2-40B4-BE49-F238E27FC236}">
                    <a16:creationId xmlns:a16="http://schemas.microsoft.com/office/drawing/2014/main" id="{7963B255-971A-E535-0BEB-3C776216D5B5}"/>
                  </a:ext>
                </a:extLst>
              </p14:cNvPr>
              <p14:cNvContentPartPr/>
              <p14:nvPr/>
            </p14:nvContentPartPr>
            <p14:xfrm>
              <a:off x="6252943" y="6182766"/>
              <a:ext cx="360" cy="360"/>
            </p14:xfrm>
          </p:contentPart>
        </mc:Choice>
        <mc:Fallback xmlns="">
          <p:pic>
            <p:nvPicPr>
              <p:cNvPr id="26" name="Ink 25">
                <a:extLst>
                  <a:ext uri="{FF2B5EF4-FFF2-40B4-BE49-F238E27FC236}">
                    <a16:creationId xmlns:a16="http://schemas.microsoft.com/office/drawing/2014/main" id="{7963B255-971A-E535-0BEB-3C776216D5B5}"/>
                  </a:ext>
                </a:extLst>
              </p:cNvPr>
              <p:cNvPicPr/>
              <p:nvPr/>
            </p:nvPicPr>
            <p:blipFill>
              <a:blip r:embed="rId15"/>
              <a:stretch>
                <a:fillRect/>
              </a:stretch>
            </p:blipFill>
            <p:spPr>
              <a:xfrm>
                <a:off x="6189943" y="61197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7" name="Ink 26">
                <a:extLst>
                  <a:ext uri="{FF2B5EF4-FFF2-40B4-BE49-F238E27FC236}">
                    <a16:creationId xmlns:a16="http://schemas.microsoft.com/office/drawing/2014/main" id="{6A73E8FF-734D-EA70-DFBA-110160109E03}"/>
                  </a:ext>
                </a:extLst>
              </p14:cNvPr>
              <p14:cNvContentPartPr/>
              <p14:nvPr/>
            </p14:nvContentPartPr>
            <p14:xfrm>
              <a:off x="5750383" y="5952366"/>
              <a:ext cx="360" cy="360"/>
            </p14:xfrm>
          </p:contentPart>
        </mc:Choice>
        <mc:Fallback xmlns="">
          <p:pic>
            <p:nvPicPr>
              <p:cNvPr id="27" name="Ink 26">
                <a:extLst>
                  <a:ext uri="{FF2B5EF4-FFF2-40B4-BE49-F238E27FC236}">
                    <a16:creationId xmlns:a16="http://schemas.microsoft.com/office/drawing/2014/main" id="{6A73E8FF-734D-EA70-DFBA-110160109E03}"/>
                  </a:ext>
                </a:extLst>
              </p:cNvPr>
              <p:cNvPicPr/>
              <p:nvPr/>
            </p:nvPicPr>
            <p:blipFill>
              <a:blip r:embed="rId8"/>
              <a:stretch>
                <a:fillRect/>
              </a:stretch>
            </p:blipFill>
            <p:spPr>
              <a:xfrm>
                <a:off x="5687383" y="588936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8" name="Ink 27">
                <a:extLst>
                  <a:ext uri="{FF2B5EF4-FFF2-40B4-BE49-F238E27FC236}">
                    <a16:creationId xmlns:a16="http://schemas.microsoft.com/office/drawing/2014/main" id="{362B1ACE-1C74-459E-DC7D-BA5F7D0E4227}"/>
                  </a:ext>
                </a:extLst>
              </p14:cNvPr>
              <p14:cNvContentPartPr/>
              <p14:nvPr/>
            </p14:nvContentPartPr>
            <p14:xfrm>
              <a:off x="5944063" y="5448006"/>
              <a:ext cx="360" cy="360"/>
            </p14:xfrm>
          </p:contentPart>
        </mc:Choice>
        <mc:Fallback xmlns="">
          <p:pic>
            <p:nvPicPr>
              <p:cNvPr id="28" name="Ink 27">
                <a:extLst>
                  <a:ext uri="{FF2B5EF4-FFF2-40B4-BE49-F238E27FC236}">
                    <a16:creationId xmlns:a16="http://schemas.microsoft.com/office/drawing/2014/main" id="{362B1ACE-1C74-459E-DC7D-BA5F7D0E4227}"/>
                  </a:ext>
                </a:extLst>
              </p:cNvPr>
              <p:cNvPicPr/>
              <p:nvPr/>
            </p:nvPicPr>
            <p:blipFill>
              <a:blip r:embed="rId8"/>
              <a:stretch>
                <a:fillRect/>
              </a:stretch>
            </p:blipFill>
            <p:spPr>
              <a:xfrm>
                <a:off x="5881063" y="5385006"/>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9" name="Ink 28">
                <a:extLst>
                  <a:ext uri="{FF2B5EF4-FFF2-40B4-BE49-F238E27FC236}">
                    <a16:creationId xmlns:a16="http://schemas.microsoft.com/office/drawing/2014/main" id="{309FBBCB-B826-BDF9-22D2-FC85C6BF1D6B}"/>
                  </a:ext>
                </a:extLst>
              </p14:cNvPr>
              <p14:cNvContentPartPr/>
              <p14:nvPr/>
            </p14:nvContentPartPr>
            <p14:xfrm>
              <a:off x="619048" y="1310229"/>
              <a:ext cx="360" cy="360"/>
            </p14:xfrm>
          </p:contentPart>
        </mc:Choice>
        <mc:Fallback xmlns="">
          <p:pic>
            <p:nvPicPr>
              <p:cNvPr id="29" name="Ink 28">
                <a:extLst>
                  <a:ext uri="{FF2B5EF4-FFF2-40B4-BE49-F238E27FC236}">
                    <a16:creationId xmlns:a16="http://schemas.microsoft.com/office/drawing/2014/main" id="{309FBBCB-B826-BDF9-22D2-FC85C6BF1D6B}"/>
                  </a:ext>
                </a:extLst>
              </p:cNvPr>
              <p:cNvPicPr/>
              <p:nvPr/>
            </p:nvPicPr>
            <p:blipFill>
              <a:blip r:embed="rId8"/>
              <a:stretch>
                <a:fillRect/>
              </a:stretch>
            </p:blipFill>
            <p:spPr>
              <a:xfrm>
                <a:off x="556048" y="1247229"/>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0" name="Ink 29">
                <a:extLst>
                  <a:ext uri="{FF2B5EF4-FFF2-40B4-BE49-F238E27FC236}">
                    <a16:creationId xmlns:a16="http://schemas.microsoft.com/office/drawing/2014/main" id="{C40F507B-82B2-12A8-2D9D-246EDF0EE0BD}"/>
                  </a:ext>
                </a:extLst>
              </p14:cNvPr>
              <p14:cNvContentPartPr/>
              <p14:nvPr/>
            </p14:nvContentPartPr>
            <p14:xfrm>
              <a:off x="614808" y="2201657"/>
              <a:ext cx="360" cy="360"/>
            </p14:xfrm>
          </p:contentPart>
        </mc:Choice>
        <mc:Fallback xmlns="">
          <p:pic>
            <p:nvPicPr>
              <p:cNvPr id="30" name="Ink 29">
                <a:extLst>
                  <a:ext uri="{FF2B5EF4-FFF2-40B4-BE49-F238E27FC236}">
                    <a16:creationId xmlns:a16="http://schemas.microsoft.com/office/drawing/2014/main" id="{C40F507B-82B2-12A8-2D9D-246EDF0EE0BD}"/>
                  </a:ext>
                </a:extLst>
              </p:cNvPr>
              <p:cNvPicPr/>
              <p:nvPr/>
            </p:nvPicPr>
            <p:blipFill>
              <a:blip r:embed="rId15"/>
              <a:stretch>
                <a:fillRect/>
              </a:stretch>
            </p:blipFill>
            <p:spPr>
              <a:xfrm>
                <a:off x="551808" y="2138657"/>
                <a:ext cx="126000" cy="126000"/>
              </a:xfrm>
              <a:prstGeom prst="rect">
                <a:avLst/>
              </a:prstGeom>
            </p:spPr>
          </p:pic>
        </mc:Fallback>
      </mc:AlternateContent>
      <p:sp>
        <p:nvSpPr>
          <p:cNvPr id="31" name="TextBox 30">
            <a:extLst>
              <a:ext uri="{FF2B5EF4-FFF2-40B4-BE49-F238E27FC236}">
                <a16:creationId xmlns:a16="http://schemas.microsoft.com/office/drawing/2014/main" id="{B5DDF390-5CE7-E4CF-31E7-0E2CAC37C7F8}"/>
              </a:ext>
            </a:extLst>
          </p:cNvPr>
          <p:cNvSpPr txBox="1"/>
          <p:nvPr/>
        </p:nvSpPr>
        <p:spPr>
          <a:xfrm>
            <a:off x="816635" y="1101450"/>
            <a:ext cx="3132853" cy="830997"/>
          </a:xfrm>
          <a:prstGeom prst="rect">
            <a:avLst/>
          </a:prstGeom>
          <a:noFill/>
        </p:spPr>
        <p:txBody>
          <a:bodyPr wrap="square" rtlCol="0">
            <a:spAutoFit/>
          </a:bodyPr>
          <a:lstStyle/>
          <a:p>
            <a:r>
              <a:rPr lang="en-GB" sz="2400">
                <a:latin typeface="Century Gothic" panose="020B0502020202020204" pitchFamily="34" charset="0"/>
              </a:rPr>
              <a:t>= positively charged ions</a:t>
            </a:r>
          </a:p>
        </p:txBody>
      </p:sp>
      <p:sp>
        <p:nvSpPr>
          <p:cNvPr id="32" name="TextBox 31">
            <a:extLst>
              <a:ext uri="{FF2B5EF4-FFF2-40B4-BE49-F238E27FC236}">
                <a16:creationId xmlns:a16="http://schemas.microsoft.com/office/drawing/2014/main" id="{49ED9185-E061-A904-6799-0CBCF49A2616}"/>
              </a:ext>
            </a:extLst>
          </p:cNvPr>
          <p:cNvSpPr txBox="1"/>
          <p:nvPr/>
        </p:nvSpPr>
        <p:spPr>
          <a:xfrm>
            <a:off x="820235" y="1969909"/>
            <a:ext cx="3129253" cy="830997"/>
          </a:xfrm>
          <a:prstGeom prst="rect">
            <a:avLst/>
          </a:prstGeom>
          <a:noFill/>
        </p:spPr>
        <p:txBody>
          <a:bodyPr wrap="square" rtlCol="0">
            <a:spAutoFit/>
          </a:bodyPr>
          <a:lstStyle/>
          <a:p>
            <a:r>
              <a:rPr lang="en-GB" sz="2400">
                <a:latin typeface="Century Gothic" panose="020B0502020202020204" pitchFamily="34" charset="0"/>
              </a:rPr>
              <a:t>= negatively charged ions</a:t>
            </a:r>
          </a:p>
        </p:txBody>
      </p:sp>
      <p:sp>
        <p:nvSpPr>
          <p:cNvPr id="33" name="TextBox 32">
            <a:extLst>
              <a:ext uri="{FF2B5EF4-FFF2-40B4-BE49-F238E27FC236}">
                <a16:creationId xmlns:a16="http://schemas.microsoft.com/office/drawing/2014/main" id="{DF445710-F338-F0C0-378B-5D0C796FF58F}"/>
              </a:ext>
            </a:extLst>
          </p:cNvPr>
          <p:cNvSpPr txBox="1"/>
          <p:nvPr/>
        </p:nvSpPr>
        <p:spPr>
          <a:xfrm>
            <a:off x="589227" y="6015242"/>
            <a:ext cx="4274676"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anion</a:t>
            </a:r>
            <a:endParaRPr lang="en-GB" sz="2400" i="1">
              <a:solidFill>
                <a:schemeClr val="accent1"/>
              </a:solidFill>
              <a:latin typeface="Century Gothic"/>
            </a:endParaRPr>
          </a:p>
        </p:txBody>
      </p:sp>
      <p:sp>
        <p:nvSpPr>
          <p:cNvPr id="34" name="TextBox 33">
            <a:extLst>
              <a:ext uri="{FF2B5EF4-FFF2-40B4-BE49-F238E27FC236}">
                <a16:creationId xmlns:a16="http://schemas.microsoft.com/office/drawing/2014/main" id="{818FDD22-26F5-83CF-BBA5-6D6625E69AE5}"/>
              </a:ext>
            </a:extLst>
          </p:cNvPr>
          <p:cNvSpPr txBox="1"/>
          <p:nvPr/>
        </p:nvSpPr>
        <p:spPr>
          <a:xfrm>
            <a:off x="540000" y="3560519"/>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cathode</a:t>
            </a:r>
            <a:endParaRPr lang="en-GB" sz="2400" i="1">
              <a:solidFill>
                <a:schemeClr val="accent1"/>
              </a:solidFill>
              <a:latin typeface="Century Gothic"/>
            </a:endParaRPr>
          </a:p>
        </p:txBody>
      </p:sp>
      <p:sp>
        <p:nvSpPr>
          <p:cNvPr id="35" name="TextBox 34">
            <a:extLst>
              <a:ext uri="{FF2B5EF4-FFF2-40B4-BE49-F238E27FC236}">
                <a16:creationId xmlns:a16="http://schemas.microsoft.com/office/drawing/2014/main" id="{103822CD-BE70-5F93-41CA-5DE925D65F2C}"/>
              </a:ext>
            </a:extLst>
          </p:cNvPr>
          <p:cNvSpPr txBox="1"/>
          <p:nvPr/>
        </p:nvSpPr>
        <p:spPr>
          <a:xfrm>
            <a:off x="8660424" y="2889776"/>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cell/battery</a:t>
            </a:r>
            <a:endParaRPr lang="en-GB" sz="2400" i="1">
              <a:solidFill>
                <a:schemeClr val="accent1"/>
              </a:solidFill>
              <a:latin typeface="Century Gothic"/>
            </a:endParaRPr>
          </a:p>
        </p:txBody>
      </p:sp>
      <p:sp>
        <p:nvSpPr>
          <p:cNvPr id="36" name="TextBox 35">
            <a:extLst>
              <a:ext uri="{FF2B5EF4-FFF2-40B4-BE49-F238E27FC236}">
                <a16:creationId xmlns:a16="http://schemas.microsoft.com/office/drawing/2014/main" id="{D32A8D47-A9D8-7955-DBD4-7B97797C87BF}"/>
              </a:ext>
            </a:extLst>
          </p:cNvPr>
          <p:cNvSpPr txBox="1"/>
          <p:nvPr/>
        </p:nvSpPr>
        <p:spPr>
          <a:xfrm>
            <a:off x="8728768" y="3560518"/>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beaker</a:t>
            </a:r>
            <a:endParaRPr lang="en-GB" sz="2400" i="1">
              <a:solidFill>
                <a:schemeClr val="accent1"/>
              </a:solidFill>
              <a:latin typeface="Century Gothic"/>
            </a:endParaRPr>
          </a:p>
        </p:txBody>
      </p:sp>
      <p:sp>
        <p:nvSpPr>
          <p:cNvPr id="37" name="TextBox 36">
            <a:extLst>
              <a:ext uri="{FF2B5EF4-FFF2-40B4-BE49-F238E27FC236}">
                <a16:creationId xmlns:a16="http://schemas.microsoft.com/office/drawing/2014/main" id="{7E225F83-AE2A-095C-E984-ACD38FC2BD85}"/>
              </a:ext>
            </a:extLst>
          </p:cNvPr>
          <p:cNvSpPr txBox="1"/>
          <p:nvPr/>
        </p:nvSpPr>
        <p:spPr>
          <a:xfrm>
            <a:off x="8679541" y="4338701"/>
            <a:ext cx="2923232" cy="461665"/>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an </a:t>
            </a:r>
            <a:r>
              <a:rPr lang="en-GB" sz="2400" b="1" u="sng">
                <a:solidFill>
                  <a:schemeClr val="accent1"/>
                </a:solidFill>
                <a:latin typeface="Century Gothic"/>
              </a:rPr>
              <a:t>inert</a:t>
            </a:r>
            <a:r>
              <a:rPr lang="en-GB" sz="2400" b="1">
                <a:solidFill>
                  <a:schemeClr val="accent1"/>
                </a:solidFill>
                <a:latin typeface="Century Gothic"/>
              </a:rPr>
              <a:t> material</a:t>
            </a:r>
            <a:endParaRPr lang="en-GB" sz="2400" i="1">
              <a:solidFill>
                <a:schemeClr val="accent1"/>
              </a:solidFill>
              <a:latin typeface="Century Gothic"/>
            </a:endParaRPr>
          </a:p>
        </p:txBody>
      </p:sp>
      <p:sp>
        <p:nvSpPr>
          <p:cNvPr id="38" name="TextBox 37">
            <a:extLst>
              <a:ext uri="{FF2B5EF4-FFF2-40B4-BE49-F238E27FC236}">
                <a16:creationId xmlns:a16="http://schemas.microsoft.com/office/drawing/2014/main" id="{C7F0517E-4DCC-AB87-09E7-6E9527BDDE47}"/>
              </a:ext>
            </a:extLst>
          </p:cNvPr>
          <p:cNvSpPr txBox="1"/>
          <p:nvPr/>
        </p:nvSpPr>
        <p:spPr>
          <a:xfrm>
            <a:off x="8679541" y="5207589"/>
            <a:ext cx="2923232" cy="1569660"/>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Stretch: the flow of electrons when the circuit is switched on</a:t>
            </a:r>
            <a:endParaRPr lang="en-GB" sz="2400" i="1">
              <a:solidFill>
                <a:schemeClr val="accent1"/>
              </a:solidFill>
              <a:latin typeface="Century Gothic"/>
            </a:endParaRPr>
          </a:p>
        </p:txBody>
      </p:sp>
      <p:cxnSp>
        <p:nvCxnSpPr>
          <p:cNvPr id="39" name="Straight Arrow Connector 38">
            <a:extLst>
              <a:ext uri="{FF2B5EF4-FFF2-40B4-BE49-F238E27FC236}">
                <a16:creationId xmlns:a16="http://schemas.microsoft.com/office/drawing/2014/main" id="{9464773F-C700-D556-2B86-5C7180D336B5}"/>
              </a:ext>
            </a:extLst>
          </p:cNvPr>
          <p:cNvCxnSpPr>
            <a:cxnSpLocks/>
          </p:cNvCxnSpPr>
          <p:nvPr/>
        </p:nvCxnSpPr>
        <p:spPr>
          <a:xfrm flipV="1">
            <a:off x="2017469" y="3791351"/>
            <a:ext cx="4648026" cy="2337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4E734C0-39DE-4398-52DE-075918463AF8}"/>
              </a:ext>
            </a:extLst>
          </p:cNvPr>
          <p:cNvCxnSpPr>
            <a:cxnSpLocks/>
          </p:cNvCxnSpPr>
          <p:nvPr/>
        </p:nvCxnSpPr>
        <p:spPr>
          <a:xfrm flipV="1">
            <a:off x="1756730" y="4354781"/>
            <a:ext cx="3471236" cy="4543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247407B-834A-4436-F816-B10EBBAE9FAC}"/>
              </a:ext>
            </a:extLst>
          </p:cNvPr>
          <p:cNvCxnSpPr>
            <a:cxnSpLocks/>
          </p:cNvCxnSpPr>
          <p:nvPr/>
        </p:nvCxnSpPr>
        <p:spPr>
          <a:xfrm>
            <a:off x="2334935" y="5000617"/>
            <a:ext cx="3515065" cy="721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5BAE9D6-DAB7-E274-4BF6-F1F2334F14D3}"/>
              </a:ext>
            </a:extLst>
          </p:cNvPr>
          <p:cNvCxnSpPr>
            <a:cxnSpLocks/>
          </p:cNvCxnSpPr>
          <p:nvPr/>
        </p:nvCxnSpPr>
        <p:spPr>
          <a:xfrm>
            <a:off x="1693837" y="5677560"/>
            <a:ext cx="4555506" cy="94344"/>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C6648CE-1AED-9113-FB74-025214C3BFC0}"/>
              </a:ext>
            </a:extLst>
          </p:cNvPr>
          <p:cNvCxnSpPr>
            <a:cxnSpLocks/>
          </p:cNvCxnSpPr>
          <p:nvPr/>
        </p:nvCxnSpPr>
        <p:spPr>
          <a:xfrm>
            <a:off x="1623637" y="6253089"/>
            <a:ext cx="3948186" cy="15149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D0AFB68-0372-7725-D1C3-4E897F8EE7E1}"/>
              </a:ext>
            </a:extLst>
          </p:cNvPr>
          <p:cNvCxnSpPr>
            <a:cxnSpLocks/>
          </p:cNvCxnSpPr>
          <p:nvPr/>
        </p:nvCxnSpPr>
        <p:spPr>
          <a:xfrm flipH="1" flipV="1">
            <a:off x="6205140" y="1684585"/>
            <a:ext cx="2455284" cy="142000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1EA2880-A0C6-C1AE-0C59-467E3FE6985B}"/>
              </a:ext>
            </a:extLst>
          </p:cNvPr>
          <p:cNvCxnSpPr>
            <a:cxnSpLocks/>
          </p:cNvCxnSpPr>
          <p:nvPr/>
        </p:nvCxnSpPr>
        <p:spPr>
          <a:xfrm flipH="1">
            <a:off x="6978315" y="3807383"/>
            <a:ext cx="1754298" cy="353046"/>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42072F4-FA71-418C-F4AD-DE178BA4BC68}"/>
              </a:ext>
            </a:extLst>
          </p:cNvPr>
          <p:cNvCxnSpPr>
            <a:cxnSpLocks/>
          </p:cNvCxnSpPr>
          <p:nvPr/>
        </p:nvCxnSpPr>
        <p:spPr>
          <a:xfrm flipH="1" flipV="1">
            <a:off x="6605059" y="4476947"/>
            <a:ext cx="2117324" cy="8684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6C95DB1-9958-02BD-13DE-CF02E0E48E28}"/>
              </a:ext>
            </a:extLst>
          </p:cNvPr>
          <p:cNvCxnSpPr>
            <a:cxnSpLocks/>
          </p:cNvCxnSpPr>
          <p:nvPr/>
        </p:nvCxnSpPr>
        <p:spPr>
          <a:xfrm flipH="1">
            <a:off x="6858281" y="2335084"/>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FE0F472-FAD9-6644-9C92-46D2DFAACE6C}"/>
              </a:ext>
            </a:extLst>
          </p:cNvPr>
          <p:cNvCxnSpPr>
            <a:cxnSpLocks/>
          </p:cNvCxnSpPr>
          <p:nvPr/>
        </p:nvCxnSpPr>
        <p:spPr>
          <a:xfrm flipH="1">
            <a:off x="6894989" y="3794288"/>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6C89A84-3583-C8F8-4218-F5A4D9AD1B17}"/>
              </a:ext>
            </a:extLst>
          </p:cNvPr>
          <p:cNvCxnSpPr>
            <a:cxnSpLocks/>
          </p:cNvCxnSpPr>
          <p:nvPr/>
        </p:nvCxnSpPr>
        <p:spPr>
          <a:xfrm flipH="1">
            <a:off x="6894989" y="4559038"/>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87728748-C2E5-5F14-41C6-79CC32BE6A0A}"/>
              </a:ext>
            </a:extLst>
          </p:cNvPr>
          <p:cNvCxnSpPr>
            <a:cxnSpLocks/>
          </p:cNvCxnSpPr>
          <p:nvPr/>
        </p:nvCxnSpPr>
        <p:spPr>
          <a:xfrm flipH="1">
            <a:off x="6705939" y="5909671"/>
            <a:ext cx="177968" cy="52064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7D0E60B-6E19-0CB7-CDBC-9F73386F396A}"/>
              </a:ext>
            </a:extLst>
          </p:cNvPr>
          <p:cNvCxnSpPr>
            <a:cxnSpLocks/>
          </p:cNvCxnSpPr>
          <p:nvPr/>
        </p:nvCxnSpPr>
        <p:spPr>
          <a:xfrm flipH="1">
            <a:off x="5894671" y="6155163"/>
            <a:ext cx="505459" cy="2760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87CA994-9DB3-5207-3C50-0612637537EC}"/>
              </a:ext>
            </a:extLst>
          </p:cNvPr>
          <p:cNvCxnSpPr>
            <a:cxnSpLocks/>
          </p:cNvCxnSpPr>
          <p:nvPr/>
        </p:nvCxnSpPr>
        <p:spPr>
          <a:xfrm flipH="1">
            <a:off x="5171403" y="6162936"/>
            <a:ext cx="505459" cy="2760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E3BD75A6-E874-5852-916C-D25B3EE5726A}"/>
              </a:ext>
            </a:extLst>
          </p:cNvPr>
          <p:cNvCxnSpPr>
            <a:cxnSpLocks/>
          </p:cNvCxnSpPr>
          <p:nvPr/>
        </p:nvCxnSpPr>
        <p:spPr>
          <a:xfrm flipV="1">
            <a:off x="4941204" y="5497098"/>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8ABB2F0-7551-F1A6-2502-12244CFFA0FA}"/>
              </a:ext>
            </a:extLst>
          </p:cNvPr>
          <p:cNvCxnSpPr>
            <a:cxnSpLocks/>
          </p:cNvCxnSpPr>
          <p:nvPr/>
        </p:nvCxnSpPr>
        <p:spPr>
          <a:xfrm flipV="1">
            <a:off x="4941204" y="4827006"/>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5762A74-684F-AABD-33CF-84BBABC8B20D}"/>
              </a:ext>
            </a:extLst>
          </p:cNvPr>
          <p:cNvCxnSpPr>
            <a:cxnSpLocks/>
          </p:cNvCxnSpPr>
          <p:nvPr/>
        </p:nvCxnSpPr>
        <p:spPr>
          <a:xfrm flipV="1">
            <a:off x="4941204" y="4174622"/>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684BC34-D6A7-A399-527A-007C4EEE433E}"/>
              </a:ext>
            </a:extLst>
          </p:cNvPr>
          <p:cNvCxnSpPr>
            <a:cxnSpLocks/>
          </p:cNvCxnSpPr>
          <p:nvPr/>
        </p:nvCxnSpPr>
        <p:spPr>
          <a:xfrm flipV="1">
            <a:off x="4954808" y="3509530"/>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AF02FFC2-7FEA-6C81-7054-0E7690212303}"/>
              </a:ext>
            </a:extLst>
          </p:cNvPr>
          <p:cNvCxnSpPr>
            <a:cxnSpLocks/>
          </p:cNvCxnSpPr>
          <p:nvPr/>
        </p:nvCxnSpPr>
        <p:spPr>
          <a:xfrm flipV="1">
            <a:off x="4939383" y="2864281"/>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DAC960C-C2E9-379E-0E26-9F1F3ECDC2B5}"/>
              </a:ext>
            </a:extLst>
          </p:cNvPr>
          <p:cNvCxnSpPr>
            <a:cxnSpLocks/>
          </p:cNvCxnSpPr>
          <p:nvPr/>
        </p:nvCxnSpPr>
        <p:spPr>
          <a:xfrm flipV="1">
            <a:off x="4936652" y="1881935"/>
            <a:ext cx="0" cy="51265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E0D1488C-33E7-393E-3C82-E14614DC7F2F}"/>
              </a:ext>
            </a:extLst>
          </p:cNvPr>
          <p:cNvCxnSpPr>
            <a:cxnSpLocks/>
          </p:cNvCxnSpPr>
          <p:nvPr/>
        </p:nvCxnSpPr>
        <p:spPr>
          <a:xfrm>
            <a:off x="4926752" y="1516948"/>
            <a:ext cx="489301"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FBFA0B4-9986-6310-A1A5-292B1383BA3C}"/>
              </a:ext>
            </a:extLst>
          </p:cNvPr>
          <p:cNvCxnSpPr>
            <a:cxnSpLocks/>
          </p:cNvCxnSpPr>
          <p:nvPr/>
        </p:nvCxnSpPr>
        <p:spPr>
          <a:xfrm>
            <a:off x="6079758" y="1516948"/>
            <a:ext cx="489301"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7BC1C155-7A17-B22D-1401-1F58FF86841D}"/>
              </a:ext>
            </a:extLst>
          </p:cNvPr>
          <p:cNvCxnSpPr>
            <a:cxnSpLocks/>
          </p:cNvCxnSpPr>
          <p:nvPr/>
        </p:nvCxnSpPr>
        <p:spPr>
          <a:xfrm>
            <a:off x="6869676" y="1516948"/>
            <a:ext cx="0" cy="621313"/>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1B25161-EDD0-139A-47B2-234A1D22BD61}"/>
              </a:ext>
            </a:extLst>
          </p:cNvPr>
          <p:cNvCxnSpPr>
            <a:cxnSpLocks/>
          </p:cNvCxnSpPr>
          <p:nvPr/>
        </p:nvCxnSpPr>
        <p:spPr>
          <a:xfrm flipH="1">
            <a:off x="6894989" y="3058235"/>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6A4C85A-FB76-8045-CDE3-1F55C4ECEB01}"/>
              </a:ext>
            </a:extLst>
          </p:cNvPr>
          <p:cNvCxnSpPr>
            <a:cxnSpLocks/>
          </p:cNvCxnSpPr>
          <p:nvPr/>
        </p:nvCxnSpPr>
        <p:spPr>
          <a:xfrm flipH="1">
            <a:off x="6887049" y="5243166"/>
            <a:ext cx="11395" cy="554165"/>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1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par>
                                <p:cTn id="48" presetID="10" presetClass="entr" presetSubtype="0" fill="hold" nodeType="with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fade">
                                      <p:cBhvr>
                                        <p:cTn id="50" dur="500"/>
                                        <p:tgtEl>
                                          <p:spTgt spid="80"/>
                                        </p:tgtEl>
                                      </p:cBhvr>
                                    </p:animEffect>
                                  </p:childTnLst>
                                </p:cTn>
                              </p:par>
                              <p:par>
                                <p:cTn id="51" presetID="10"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nodeType="withEffect">
                                  <p:stCondLst>
                                    <p:cond delay="0"/>
                                  </p:stCondLst>
                                  <p:childTnLst>
                                    <p:set>
                                      <p:cBhvr>
                                        <p:cTn id="55" dur="1" fill="hold">
                                          <p:stCondLst>
                                            <p:cond delay="0"/>
                                          </p:stCondLst>
                                        </p:cTn>
                                        <p:tgtEl>
                                          <p:spTgt spid="82"/>
                                        </p:tgtEl>
                                        <p:attrNameLst>
                                          <p:attrName>style.visibility</p:attrName>
                                        </p:attrNameLst>
                                      </p:cBhvr>
                                      <p:to>
                                        <p:strVal val="visible"/>
                                      </p:to>
                                    </p:set>
                                    <p:animEffect transition="in" filter="fade">
                                      <p:cBhvr>
                                        <p:cTn id="56" dur="500"/>
                                        <p:tgtEl>
                                          <p:spTgt spid="82"/>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nodeType="withEffect">
                                  <p:stCondLst>
                                    <p:cond delay="0"/>
                                  </p:stCondLst>
                                  <p:childTnLst>
                                    <p:set>
                                      <p:cBhvr>
                                        <p:cTn id="61" dur="1" fill="hold">
                                          <p:stCondLst>
                                            <p:cond delay="0"/>
                                          </p:stCondLst>
                                        </p:cTn>
                                        <p:tgtEl>
                                          <p:spTgt spid="61"/>
                                        </p:tgtEl>
                                        <p:attrNameLst>
                                          <p:attrName>style.visibility</p:attrName>
                                        </p:attrNameLst>
                                      </p:cBhvr>
                                      <p:to>
                                        <p:strVal val="visible"/>
                                      </p:to>
                                    </p:set>
                                    <p:animEffect transition="in" filter="fade">
                                      <p:cBhvr>
                                        <p:cTn id="62" dur="500"/>
                                        <p:tgtEl>
                                          <p:spTgt spid="61"/>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par>
                                <p:cTn id="66" presetID="10" presetClass="entr" presetSubtype="0" fill="hold" nodeType="withEffect">
                                  <p:stCondLst>
                                    <p:cond delay="0"/>
                                  </p:stCondLst>
                                  <p:childTnLst>
                                    <p:set>
                                      <p:cBhvr>
                                        <p:cTn id="67" dur="1" fill="hold">
                                          <p:stCondLst>
                                            <p:cond delay="0"/>
                                          </p:stCondLst>
                                        </p:cTn>
                                        <p:tgtEl>
                                          <p:spTgt spid="62"/>
                                        </p:tgtEl>
                                        <p:attrNameLst>
                                          <p:attrName>style.visibility</p:attrName>
                                        </p:attrNameLst>
                                      </p:cBhvr>
                                      <p:to>
                                        <p:strVal val="visible"/>
                                      </p:to>
                                    </p:set>
                                    <p:animEffect transition="in" filter="fade">
                                      <p:cBhvr>
                                        <p:cTn id="68" dur="500"/>
                                        <p:tgtEl>
                                          <p:spTgt spid="62"/>
                                        </p:tgtEl>
                                      </p:cBhvr>
                                    </p:animEffect>
                                  </p:childTnLst>
                                </p:cTn>
                              </p:par>
                              <p:par>
                                <p:cTn id="69" presetID="10" presetClass="entr" presetSubtype="0" fill="hold" nodeType="with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fade">
                                      <p:cBhvr>
                                        <p:cTn id="71" dur="500"/>
                                        <p:tgtEl>
                                          <p:spTgt spid="67"/>
                                        </p:tgtEl>
                                      </p:cBhvr>
                                    </p:animEffect>
                                  </p:childTnLst>
                                </p:cTn>
                              </p:par>
                              <p:par>
                                <p:cTn id="72" presetID="10" presetClass="entr" presetSubtype="0" fill="hold" nodeType="withEffect">
                                  <p:stCondLst>
                                    <p:cond delay="0"/>
                                  </p:stCondLst>
                                  <p:childTnLst>
                                    <p:set>
                                      <p:cBhvr>
                                        <p:cTn id="73" dur="1" fill="hold">
                                          <p:stCondLst>
                                            <p:cond delay="0"/>
                                          </p:stCondLst>
                                        </p:cTn>
                                        <p:tgtEl>
                                          <p:spTgt spid="69"/>
                                        </p:tgtEl>
                                        <p:attrNameLst>
                                          <p:attrName>style.visibility</p:attrName>
                                        </p:attrNameLst>
                                      </p:cBhvr>
                                      <p:to>
                                        <p:strVal val="visible"/>
                                      </p:to>
                                    </p:set>
                                    <p:animEffect transition="in" filter="fade">
                                      <p:cBhvr>
                                        <p:cTn id="74" dur="500"/>
                                        <p:tgtEl>
                                          <p:spTgt spid="69"/>
                                        </p:tgtEl>
                                      </p:cBhvr>
                                    </p:animEffect>
                                  </p:childTnLst>
                                </p:cTn>
                              </p:par>
                              <p:par>
                                <p:cTn id="75" presetID="10" presetClass="entr" presetSubtype="0" fill="hold" nodeType="withEffect">
                                  <p:stCondLst>
                                    <p:cond delay="0"/>
                                  </p:stCondLst>
                                  <p:childTnLst>
                                    <p:set>
                                      <p:cBhvr>
                                        <p:cTn id="76" dur="1" fill="hold">
                                          <p:stCondLst>
                                            <p:cond delay="0"/>
                                          </p:stCondLst>
                                        </p:cTn>
                                        <p:tgtEl>
                                          <p:spTgt spid="70"/>
                                        </p:tgtEl>
                                        <p:attrNameLst>
                                          <p:attrName>style.visibility</p:attrName>
                                        </p:attrNameLst>
                                      </p:cBhvr>
                                      <p:to>
                                        <p:strVal val="visible"/>
                                      </p:to>
                                    </p:set>
                                    <p:animEffect transition="in" filter="fade">
                                      <p:cBhvr>
                                        <p:cTn id="77" dur="500"/>
                                        <p:tgtEl>
                                          <p:spTgt spid="70"/>
                                        </p:tgtEl>
                                      </p:cBhvr>
                                    </p:animEffect>
                                  </p:childTnLst>
                                </p:cTn>
                              </p:par>
                              <p:par>
                                <p:cTn id="78" presetID="10" presetClass="entr" presetSubtype="0" fill="hold" nodeType="with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fade">
                                      <p:cBhvr>
                                        <p:cTn id="80" dur="500"/>
                                        <p:tgtEl>
                                          <p:spTgt spid="72"/>
                                        </p:tgtEl>
                                      </p:cBhvr>
                                    </p:animEffect>
                                  </p:childTnLst>
                                </p:cTn>
                              </p:par>
                              <p:par>
                                <p:cTn id="81" presetID="10" presetClass="entr" presetSubtype="0" fill="hold" nodeType="with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fade">
                                      <p:cBhvr>
                                        <p:cTn id="83" dur="500"/>
                                        <p:tgtEl>
                                          <p:spTgt spid="73"/>
                                        </p:tgtEl>
                                      </p:cBhvr>
                                    </p:animEffect>
                                  </p:childTnLst>
                                </p:cTn>
                              </p:par>
                              <p:par>
                                <p:cTn id="84" presetID="10" presetClass="entr" presetSubtype="0" fill="hold"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fade">
                                      <p:cBhvr>
                                        <p:cTn id="86" dur="500"/>
                                        <p:tgtEl>
                                          <p:spTgt spid="74"/>
                                        </p:tgtEl>
                                      </p:cBhvr>
                                    </p:animEffect>
                                  </p:childTnLst>
                                </p:cTn>
                              </p:par>
                              <p:par>
                                <p:cTn id="87" presetID="10" presetClass="entr" presetSubtype="0" fill="hold" nodeType="with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fade">
                                      <p:cBhvr>
                                        <p:cTn id="89" dur="500"/>
                                        <p:tgtEl>
                                          <p:spTgt spid="75"/>
                                        </p:tgtEl>
                                      </p:cBhvr>
                                    </p:animEffect>
                                  </p:childTnLst>
                                </p:cTn>
                              </p:par>
                              <p:par>
                                <p:cTn id="90" presetID="10" presetClass="entr" presetSubtype="0" fill="hold"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fade">
                                      <p:cBhvr>
                                        <p:cTn id="92" dur="500"/>
                                        <p:tgtEl>
                                          <p:spTgt spid="76"/>
                                        </p:tgtEl>
                                      </p:cBhvr>
                                    </p:animEffect>
                                  </p:childTnLst>
                                </p:cTn>
                              </p:par>
                              <p:par>
                                <p:cTn id="93" presetID="10" presetClass="entr" presetSubtype="0"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fade">
                                      <p:cBhvr>
                                        <p:cTn id="9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14555115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2A1FA561-BE45-709E-28F2-68567250E56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42664" y="112420"/>
            <a:ext cx="10867880" cy="6745580"/>
          </a:xfrm>
          <a:prstGeom prst="rect">
            <a:avLst/>
          </a:prstGeom>
        </p:spPr>
      </p:pic>
    </p:spTree>
    <p:extLst>
      <p:ext uri="{BB962C8B-B14F-4D97-AF65-F5344CB8AC3E}">
        <p14:creationId xmlns:p14="http://schemas.microsoft.com/office/powerpoint/2010/main" val="6875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28E37-59BA-2127-70C2-844691C22D93}"/>
              </a:ext>
            </a:extLst>
          </p:cNvPr>
          <p:cNvSpPr>
            <a:spLocks noGrp="1"/>
          </p:cNvSpPr>
          <p:nvPr>
            <p:ph type="title"/>
          </p:nvPr>
        </p:nvSpPr>
        <p:spPr/>
        <p:txBody>
          <a:bodyPr/>
          <a:lstStyle/>
          <a:p>
            <a:r>
              <a:rPr lang="en-US">
                <a:latin typeface="Century Gothic" panose="020B0502020202020204" pitchFamily="34" charset="0"/>
              </a:rPr>
              <a:t>Analysing the products of electrolysis</a:t>
            </a:r>
          </a:p>
        </p:txBody>
      </p:sp>
      <p:sp>
        <p:nvSpPr>
          <p:cNvPr id="3" name="TextBox 2">
            <a:extLst>
              <a:ext uri="{FF2B5EF4-FFF2-40B4-BE49-F238E27FC236}">
                <a16:creationId xmlns:a16="http://schemas.microsoft.com/office/drawing/2014/main" id="{A93F6100-625F-7038-7C8F-29729C4938E9}"/>
              </a:ext>
            </a:extLst>
          </p:cNvPr>
          <p:cNvSpPr txBox="1"/>
          <p:nvPr/>
        </p:nvSpPr>
        <p:spPr>
          <a:xfrm>
            <a:off x="540000" y="1014413"/>
            <a:ext cx="9998250" cy="461665"/>
          </a:xfrm>
          <a:prstGeom prst="rect">
            <a:avLst/>
          </a:prstGeom>
          <a:noFill/>
        </p:spPr>
        <p:txBody>
          <a:bodyPr wrap="none" rtlCol="0">
            <a:spAutoFit/>
          </a:bodyPr>
          <a:lstStyle/>
          <a:p>
            <a:r>
              <a:rPr lang="en-US" sz="2400">
                <a:latin typeface="Century Gothic" panose="020B0502020202020204" pitchFamily="34" charset="0"/>
              </a:rPr>
              <a:t>We can use gas tests to identify the gases produced in electrolysis</a:t>
            </a:r>
          </a:p>
        </p:txBody>
      </p:sp>
      <p:graphicFrame>
        <p:nvGraphicFramePr>
          <p:cNvPr id="4" name="Table 4">
            <a:extLst>
              <a:ext uri="{FF2B5EF4-FFF2-40B4-BE49-F238E27FC236}">
                <a16:creationId xmlns:a16="http://schemas.microsoft.com/office/drawing/2014/main" id="{247EC013-7572-679A-6FA2-A206F9206AD9}"/>
              </a:ext>
            </a:extLst>
          </p:cNvPr>
          <p:cNvGraphicFramePr>
            <a:graphicFrameLocks noGrp="1"/>
          </p:cNvGraphicFramePr>
          <p:nvPr/>
        </p:nvGraphicFramePr>
        <p:xfrm>
          <a:off x="375557" y="1770491"/>
          <a:ext cx="10784445" cy="2204498"/>
        </p:xfrm>
        <a:graphic>
          <a:graphicData uri="http://schemas.openxmlformats.org/drawingml/2006/table">
            <a:tbl>
              <a:tblPr firstRow="1" bandRow="1">
                <a:tableStyleId>{5940675A-B579-460E-94D1-54222C63F5DA}</a:tableStyleId>
              </a:tblPr>
              <a:tblGrid>
                <a:gridCol w="3118757">
                  <a:extLst>
                    <a:ext uri="{9D8B030D-6E8A-4147-A177-3AD203B41FA5}">
                      <a16:colId xmlns:a16="http://schemas.microsoft.com/office/drawing/2014/main" val="3970342923"/>
                    </a:ext>
                  </a:extLst>
                </a:gridCol>
                <a:gridCol w="4070873">
                  <a:extLst>
                    <a:ext uri="{9D8B030D-6E8A-4147-A177-3AD203B41FA5}">
                      <a16:colId xmlns:a16="http://schemas.microsoft.com/office/drawing/2014/main" val="3518887435"/>
                    </a:ext>
                  </a:extLst>
                </a:gridCol>
                <a:gridCol w="3594815">
                  <a:extLst>
                    <a:ext uri="{9D8B030D-6E8A-4147-A177-3AD203B41FA5}">
                      <a16:colId xmlns:a16="http://schemas.microsoft.com/office/drawing/2014/main" val="3595664983"/>
                    </a:ext>
                  </a:extLst>
                </a:gridCol>
              </a:tblGrid>
              <a:tr h="370840">
                <a:tc>
                  <a:txBody>
                    <a:bodyPr/>
                    <a:lstStyle/>
                    <a:p>
                      <a:r>
                        <a:rPr lang="en-US" b="1">
                          <a:latin typeface="Century Gothic" panose="020B0502020202020204" pitchFamily="34" charset="0"/>
                        </a:rPr>
                        <a:t>Gas to test</a:t>
                      </a:r>
                    </a:p>
                  </a:txBody>
                  <a:tcPr/>
                </a:tc>
                <a:tc>
                  <a:txBody>
                    <a:bodyPr/>
                    <a:lstStyle/>
                    <a:p>
                      <a:r>
                        <a:rPr lang="en-US" b="1">
                          <a:latin typeface="Century Gothic" panose="020B0502020202020204" pitchFamily="34" charset="0"/>
                        </a:rPr>
                        <a:t>Method</a:t>
                      </a:r>
                    </a:p>
                  </a:txBody>
                  <a:tcPr/>
                </a:tc>
                <a:tc>
                  <a:txBody>
                    <a:bodyPr/>
                    <a:lstStyle/>
                    <a:p>
                      <a:r>
                        <a:rPr lang="en-US" b="1">
                          <a:latin typeface="Century Gothic" panose="020B0502020202020204" pitchFamily="34" charset="0"/>
                        </a:rPr>
                        <a:t>Positive result</a:t>
                      </a:r>
                    </a:p>
                  </a:txBody>
                  <a:tcPr/>
                </a:tc>
                <a:extLst>
                  <a:ext uri="{0D108BD9-81ED-4DB2-BD59-A6C34878D82A}">
                    <a16:rowId xmlns:a16="http://schemas.microsoft.com/office/drawing/2014/main" val="3629298974"/>
                  </a:ext>
                </a:extLst>
              </a:tr>
              <a:tr h="370840">
                <a:tc>
                  <a:txBody>
                    <a:bodyPr/>
                    <a:lstStyle/>
                    <a:p>
                      <a:r>
                        <a:rPr lang="en-US">
                          <a:latin typeface="Century Gothic" panose="020B0502020202020204" pitchFamily="34" charset="0"/>
                        </a:rPr>
                        <a:t>Oxygen</a:t>
                      </a:r>
                    </a:p>
                  </a:txBody>
                  <a:tcPr/>
                </a:tc>
                <a:tc>
                  <a:txBody>
                    <a:bodyPr/>
                    <a:lstStyle/>
                    <a:p>
                      <a:endParaRPr lang="en-US">
                        <a:latin typeface="Century Gothic" panose="020B0502020202020204" pitchFamily="34" charset="0"/>
                      </a:endParaRPr>
                    </a:p>
                  </a:txBody>
                  <a:tcPr/>
                </a:tc>
                <a:tc>
                  <a:txBody>
                    <a:bodyPr/>
                    <a:lstStyle/>
                    <a:p>
                      <a:endParaRPr lang="en-US">
                        <a:latin typeface="Century Gothic" panose="020B0502020202020204" pitchFamily="34" charset="0"/>
                      </a:endParaRPr>
                    </a:p>
                  </a:txBody>
                  <a:tcPr/>
                </a:tc>
                <a:extLst>
                  <a:ext uri="{0D108BD9-81ED-4DB2-BD59-A6C34878D82A}">
                    <a16:rowId xmlns:a16="http://schemas.microsoft.com/office/drawing/2014/main" val="1586925286"/>
                  </a:ext>
                </a:extLst>
              </a:tr>
              <a:tr h="704558">
                <a:tc>
                  <a:txBody>
                    <a:bodyPr/>
                    <a:lstStyle/>
                    <a:p>
                      <a:r>
                        <a:rPr lang="en-US">
                          <a:latin typeface="Century Gothic" panose="020B0502020202020204" pitchFamily="34" charset="0"/>
                        </a:rPr>
                        <a:t>Hydrogen</a:t>
                      </a:r>
                    </a:p>
                  </a:txBody>
                  <a:tcPr/>
                </a:tc>
                <a:tc>
                  <a:txBody>
                    <a:bodyPr/>
                    <a:lstStyle/>
                    <a:p>
                      <a:endParaRPr lang="en-US">
                        <a:latin typeface="Century Gothic" panose="020B0502020202020204" pitchFamily="34" charset="0"/>
                      </a:endParaRPr>
                    </a:p>
                  </a:txBody>
                  <a:tcPr/>
                </a:tc>
                <a:tc>
                  <a:txBody>
                    <a:bodyPr/>
                    <a:lstStyle/>
                    <a:p>
                      <a:endParaRPr lang="en-US">
                        <a:latin typeface="Century Gothic" panose="020B0502020202020204" pitchFamily="34" charset="0"/>
                      </a:endParaRPr>
                    </a:p>
                  </a:txBody>
                  <a:tcPr/>
                </a:tc>
                <a:extLst>
                  <a:ext uri="{0D108BD9-81ED-4DB2-BD59-A6C34878D82A}">
                    <a16:rowId xmlns:a16="http://schemas.microsoft.com/office/drawing/2014/main" val="2200790956"/>
                  </a:ext>
                </a:extLst>
              </a:tr>
              <a:tr h="758260">
                <a:tc>
                  <a:txBody>
                    <a:bodyPr/>
                    <a:lstStyle/>
                    <a:p>
                      <a:r>
                        <a:rPr lang="en-US">
                          <a:latin typeface="Century Gothic" panose="020B0502020202020204" pitchFamily="34" charset="0"/>
                        </a:rPr>
                        <a:t>Chlorine</a:t>
                      </a:r>
                    </a:p>
                  </a:txBody>
                  <a:tcPr/>
                </a:tc>
                <a:tc>
                  <a:txBody>
                    <a:bodyPr/>
                    <a:lstStyle/>
                    <a:p>
                      <a:endParaRPr lang="en-US">
                        <a:latin typeface="Century Gothic" panose="020B0502020202020204" pitchFamily="34" charset="0"/>
                      </a:endParaRPr>
                    </a:p>
                  </a:txBody>
                  <a:tcPr/>
                </a:tc>
                <a:tc>
                  <a:txBody>
                    <a:bodyPr/>
                    <a:lstStyle/>
                    <a:p>
                      <a:endParaRPr lang="en-US">
                        <a:latin typeface="Century Gothic" panose="020B0502020202020204" pitchFamily="34" charset="0"/>
                      </a:endParaRPr>
                    </a:p>
                  </a:txBody>
                  <a:tcPr/>
                </a:tc>
                <a:extLst>
                  <a:ext uri="{0D108BD9-81ED-4DB2-BD59-A6C34878D82A}">
                    <a16:rowId xmlns:a16="http://schemas.microsoft.com/office/drawing/2014/main" val="1099894664"/>
                  </a:ext>
                </a:extLst>
              </a:tr>
            </a:tbl>
          </a:graphicData>
        </a:graphic>
      </p:graphicFrame>
      <p:sp>
        <p:nvSpPr>
          <p:cNvPr id="5" name="TextBox 4">
            <a:extLst>
              <a:ext uri="{FF2B5EF4-FFF2-40B4-BE49-F238E27FC236}">
                <a16:creationId xmlns:a16="http://schemas.microsoft.com/office/drawing/2014/main" id="{EACDE94B-EF22-3638-392A-C4065A53A264}"/>
              </a:ext>
            </a:extLst>
          </p:cNvPr>
          <p:cNvSpPr txBox="1"/>
          <p:nvPr/>
        </p:nvSpPr>
        <p:spPr>
          <a:xfrm>
            <a:off x="3525184" y="2142839"/>
            <a:ext cx="3983783" cy="369332"/>
          </a:xfrm>
          <a:prstGeom prst="rect">
            <a:avLst/>
          </a:prstGeom>
          <a:noFill/>
        </p:spPr>
        <p:txBody>
          <a:bodyPr wrap="none" rtlCol="0">
            <a:spAutoFit/>
          </a:bodyPr>
          <a:lstStyle/>
          <a:p>
            <a:r>
              <a:rPr lang="en-US" b="1">
                <a:solidFill>
                  <a:schemeClr val="accent2">
                    <a:lumMod val="60000"/>
                    <a:lumOff val="40000"/>
                  </a:schemeClr>
                </a:solidFill>
                <a:latin typeface="Century Gothic" panose="020B0502020202020204" pitchFamily="34" charset="0"/>
              </a:rPr>
              <a:t>Place a glowing splint into the gas</a:t>
            </a:r>
          </a:p>
        </p:txBody>
      </p:sp>
      <p:sp>
        <p:nvSpPr>
          <p:cNvPr id="6" name="TextBox 5">
            <a:extLst>
              <a:ext uri="{FF2B5EF4-FFF2-40B4-BE49-F238E27FC236}">
                <a16:creationId xmlns:a16="http://schemas.microsoft.com/office/drawing/2014/main" id="{D37B45FA-913B-1A76-5FB9-61F91BABCDC3}"/>
              </a:ext>
            </a:extLst>
          </p:cNvPr>
          <p:cNvSpPr txBox="1"/>
          <p:nvPr/>
        </p:nvSpPr>
        <p:spPr>
          <a:xfrm>
            <a:off x="3525183" y="3239496"/>
            <a:ext cx="3983784" cy="646331"/>
          </a:xfrm>
          <a:prstGeom prst="rect">
            <a:avLst/>
          </a:prstGeom>
          <a:noFill/>
        </p:spPr>
        <p:txBody>
          <a:bodyPr wrap="square" rtlCol="0">
            <a:spAutoFit/>
          </a:bodyPr>
          <a:lstStyle/>
          <a:p>
            <a:r>
              <a:rPr lang="en-US" b="1">
                <a:solidFill>
                  <a:schemeClr val="accent2">
                    <a:lumMod val="60000"/>
                    <a:lumOff val="40000"/>
                  </a:schemeClr>
                </a:solidFill>
                <a:latin typeface="Century Gothic" panose="020B0502020202020204" pitchFamily="34" charset="0"/>
              </a:rPr>
              <a:t>Place damp blue litmus paper in a test tube of the gas</a:t>
            </a:r>
          </a:p>
        </p:txBody>
      </p:sp>
      <p:sp>
        <p:nvSpPr>
          <p:cNvPr id="7" name="TextBox 6">
            <a:extLst>
              <a:ext uri="{FF2B5EF4-FFF2-40B4-BE49-F238E27FC236}">
                <a16:creationId xmlns:a16="http://schemas.microsoft.com/office/drawing/2014/main" id="{133C144C-76F8-C795-FCF4-5F49A380F53A}"/>
              </a:ext>
            </a:extLst>
          </p:cNvPr>
          <p:cNvSpPr txBox="1"/>
          <p:nvPr/>
        </p:nvSpPr>
        <p:spPr>
          <a:xfrm>
            <a:off x="3525183" y="2512171"/>
            <a:ext cx="3278462" cy="369332"/>
          </a:xfrm>
          <a:prstGeom prst="rect">
            <a:avLst/>
          </a:prstGeom>
          <a:noFill/>
        </p:spPr>
        <p:txBody>
          <a:bodyPr wrap="none" rtlCol="0">
            <a:spAutoFit/>
          </a:bodyPr>
          <a:lstStyle/>
          <a:p>
            <a:r>
              <a:rPr lang="en-US" b="1">
                <a:solidFill>
                  <a:schemeClr val="accent2">
                    <a:lumMod val="60000"/>
                    <a:lumOff val="40000"/>
                  </a:schemeClr>
                </a:solidFill>
                <a:latin typeface="Century Gothic" panose="020B0502020202020204" pitchFamily="34" charset="0"/>
              </a:rPr>
              <a:t>Place a lit splint into the gas</a:t>
            </a:r>
          </a:p>
        </p:txBody>
      </p:sp>
      <p:sp>
        <p:nvSpPr>
          <p:cNvPr id="8" name="TextBox 7">
            <a:extLst>
              <a:ext uri="{FF2B5EF4-FFF2-40B4-BE49-F238E27FC236}">
                <a16:creationId xmlns:a16="http://schemas.microsoft.com/office/drawing/2014/main" id="{53704138-3921-2D70-E119-D23F2A580C5C}"/>
              </a:ext>
            </a:extLst>
          </p:cNvPr>
          <p:cNvSpPr txBox="1"/>
          <p:nvPr/>
        </p:nvSpPr>
        <p:spPr>
          <a:xfrm>
            <a:off x="7596046" y="2142839"/>
            <a:ext cx="2375971" cy="369332"/>
          </a:xfrm>
          <a:prstGeom prst="rect">
            <a:avLst/>
          </a:prstGeom>
          <a:noFill/>
        </p:spPr>
        <p:txBody>
          <a:bodyPr wrap="none" rtlCol="0">
            <a:spAutoFit/>
          </a:bodyPr>
          <a:lstStyle/>
          <a:p>
            <a:r>
              <a:rPr lang="en-US" b="1">
                <a:solidFill>
                  <a:schemeClr val="accent2">
                    <a:lumMod val="60000"/>
                    <a:lumOff val="40000"/>
                  </a:schemeClr>
                </a:solidFill>
                <a:latin typeface="Century Gothic" panose="020B0502020202020204" pitchFamily="34" charset="0"/>
              </a:rPr>
              <a:t>The splint will relight</a:t>
            </a:r>
          </a:p>
        </p:txBody>
      </p:sp>
      <p:sp>
        <p:nvSpPr>
          <p:cNvPr id="9" name="TextBox 8">
            <a:extLst>
              <a:ext uri="{FF2B5EF4-FFF2-40B4-BE49-F238E27FC236}">
                <a16:creationId xmlns:a16="http://schemas.microsoft.com/office/drawing/2014/main" id="{88A8231D-6B62-9038-5C39-6EDC586513A4}"/>
              </a:ext>
            </a:extLst>
          </p:cNvPr>
          <p:cNvSpPr txBox="1"/>
          <p:nvPr/>
        </p:nvSpPr>
        <p:spPr>
          <a:xfrm>
            <a:off x="7596046" y="2512170"/>
            <a:ext cx="3563954" cy="646331"/>
          </a:xfrm>
          <a:prstGeom prst="rect">
            <a:avLst/>
          </a:prstGeom>
          <a:noFill/>
        </p:spPr>
        <p:txBody>
          <a:bodyPr wrap="square" rtlCol="0">
            <a:spAutoFit/>
          </a:bodyPr>
          <a:lstStyle/>
          <a:p>
            <a:r>
              <a:rPr lang="en-US" b="1">
                <a:solidFill>
                  <a:schemeClr val="accent2">
                    <a:lumMod val="60000"/>
                    <a:lumOff val="40000"/>
                  </a:schemeClr>
                </a:solidFill>
                <a:latin typeface="Century Gothic" panose="020B0502020202020204" pitchFamily="34" charset="0"/>
              </a:rPr>
              <a:t>It will make a squeaky pop sound</a:t>
            </a:r>
          </a:p>
        </p:txBody>
      </p:sp>
      <p:sp>
        <p:nvSpPr>
          <p:cNvPr id="10" name="TextBox 9">
            <a:extLst>
              <a:ext uri="{FF2B5EF4-FFF2-40B4-BE49-F238E27FC236}">
                <a16:creationId xmlns:a16="http://schemas.microsoft.com/office/drawing/2014/main" id="{F80ABCD7-A3EE-3C8F-0037-1B9E484F5324}"/>
              </a:ext>
            </a:extLst>
          </p:cNvPr>
          <p:cNvSpPr txBox="1"/>
          <p:nvPr/>
        </p:nvSpPr>
        <p:spPr>
          <a:xfrm>
            <a:off x="7596046" y="3268248"/>
            <a:ext cx="3563954" cy="369332"/>
          </a:xfrm>
          <a:prstGeom prst="rect">
            <a:avLst/>
          </a:prstGeom>
          <a:noFill/>
        </p:spPr>
        <p:txBody>
          <a:bodyPr wrap="square" rtlCol="0">
            <a:spAutoFit/>
          </a:bodyPr>
          <a:lstStyle/>
          <a:p>
            <a:r>
              <a:rPr lang="en-US" b="1">
                <a:solidFill>
                  <a:schemeClr val="accent2">
                    <a:lumMod val="60000"/>
                    <a:lumOff val="40000"/>
                  </a:schemeClr>
                </a:solidFill>
                <a:latin typeface="Century Gothic" panose="020B0502020202020204" pitchFamily="34" charset="0"/>
              </a:rPr>
              <a:t>The litmus paper is bleached</a:t>
            </a:r>
          </a:p>
        </p:txBody>
      </p:sp>
    </p:spTree>
    <p:extLst>
      <p:ext uri="{BB962C8B-B14F-4D97-AF65-F5344CB8AC3E}">
        <p14:creationId xmlns:p14="http://schemas.microsoft.com/office/powerpoint/2010/main" val="364103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373745" y="535467"/>
            <a:ext cx="10620000" cy="5571189"/>
          </a:xfrm>
        </p:spPr>
        <p:txBody>
          <a:bodyPr anchor="t">
            <a:normAutofit/>
          </a:bodyPr>
          <a:lstStyle/>
          <a:p>
            <a:r>
              <a:rPr lang="en-US" sz="2800">
                <a:latin typeface="Century Gothic" panose="020B0502020202020204" pitchFamily="34" charset="0"/>
              </a:rPr>
              <a:t>A student makes a hypothesis: </a:t>
            </a:r>
            <a:endParaRPr lang="en-US" sz="2800" b="0">
              <a:latin typeface="Century Gothic" panose="020B0502020202020204" pitchFamily="34" charset="0"/>
            </a:endParaRPr>
          </a:p>
        </p:txBody>
      </p:sp>
      <p:pic>
        <p:nvPicPr>
          <p:cNvPr id="3" name="Picture 2" descr="Icon&#10;&#10;Description automatically generated">
            <a:extLst>
              <a:ext uri="{FF2B5EF4-FFF2-40B4-BE49-F238E27FC236}">
                <a16:creationId xmlns:a16="http://schemas.microsoft.com/office/drawing/2014/main" id="{211BE288-68CC-75D2-C882-86DD500DCC2E}"/>
              </a:ext>
            </a:extLst>
          </p:cNvPr>
          <p:cNvPicPr>
            <a:picLocks noChangeAspect="1"/>
          </p:cNvPicPr>
          <p:nvPr/>
        </p:nvPicPr>
        <p:blipFill rotWithShape="1">
          <a:blip r:embed="rId3">
            <a:clrChange>
              <a:clrFrom>
                <a:srgbClr val="FFFFFF"/>
              </a:clrFrom>
              <a:clrTo>
                <a:srgbClr val="FFFFFF">
                  <a:alpha val="0"/>
                </a:srgbClr>
              </a:clrTo>
            </a:clrChange>
          </a:blip>
          <a:srcRect l="27780" r="25910"/>
          <a:stretch/>
        </p:blipFill>
        <p:spPr>
          <a:xfrm rot="5400000">
            <a:off x="7093353" y="-1015345"/>
            <a:ext cx="3742390" cy="5737096"/>
          </a:xfrm>
          <a:prstGeom prst="rect">
            <a:avLst/>
          </a:prstGeom>
        </p:spPr>
      </p:pic>
      <p:sp>
        <p:nvSpPr>
          <p:cNvPr id="5" name="TextBox 4">
            <a:extLst>
              <a:ext uri="{FF2B5EF4-FFF2-40B4-BE49-F238E27FC236}">
                <a16:creationId xmlns:a16="http://schemas.microsoft.com/office/drawing/2014/main" id="{703682E9-56B5-F7E6-AA46-38656FC62B86}"/>
              </a:ext>
            </a:extLst>
          </p:cNvPr>
          <p:cNvSpPr txBox="1"/>
          <p:nvPr/>
        </p:nvSpPr>
        <p:spPr>
          <a:xfrm>
            <a:off x="7004303" y="392196"/>
            <a:ext cx="4227186" cy="2308324"/>
          </a:xfrm>
          <a:prstGeom prst="rect">
            <a:avLst/>
          </a:prstGeom>
          <a:noFill/>
        </p:spPr>
        <p:txBody>
          <a:bodyPr wrap="square">
            <a:spAutoFit/>
          </a:bodyPr>
          <a:lstStyle/>
          <a:p>
            <a:r>
              <a:rPr lang="en-US" sz="2400">
                <a:latin typeface="Century Gothic" panose="020B0502020202020204" pitchFamily="34" charset="0"/>
              </a:rPr>
              <a:t>"When different salt solutions are electrolysed with inert electrodes, the product at the negative electrode is always a metal.”</a:t>
            </a:r>
            <a:endParaRPr lang="en-GB" sz="2400"/>
          </a:p>
        </p:txBody>
      </p:sp>
      <p:sp>
        <p:nvSpPr>
          <p:cNvPr id="7" name="TextBox 6">
            <a:extLst>
              <a:ext uri="{FF2B5EF4-FFF2-40B4-BE49-F238E27FC236}">
                <a16:creationId xmlns:a16="http://schemas.microsoft.com/office/drawing/2014/main" id="{2862E603-C24E-D530-4396-F0DF86E2B2FA}"/>
              </a:ext>
            </a:extLst>
          </p:cNvPr>
          <p:cNvSpPr txBox="1"/>
          <p:nvPr/>
        </p:nvSpPr>
        <p:spPr>
          <a:xfrm>
            <a:off x="373745" y="3613127"/>
            <a:ext cx="10620000" cy="3046988"/>
          </a:xfrm>
          <a:prstGeom prst="rect">
            <a:avLst/>
          </a:prstGeom>
          <a:noFill/>
        </p:spPr>
        <p:txBody>
          <a:bodyPr wrap="square">
            <a:spAutoFit/>
          </a:bodyPr>
          <a:lstStyle/>
          <a:p>
            <a:r>
              <a:rPr lang="en-US" sz="2400" b="1">
                <a:latin typeface="Century Gothic" panose="020B0502020202020204" pitchFamily="34" charset="0"/>
              </a:rPr>
              <a:t>Discuss with your partner how you would test this hypothesis in the laboratory</a:t>
            </a:r>
            <a:r>
              <a:rPr lang="en-US" sz="2400">
                <a:latin typeface="Century Gothic" panose="020B0502020202020204" pitchFamily="34" charset="0"/>
              </a:rPr>
              <a:t>. You should:</a:t>
            </a:r>
            <a:br>
              <a:rPr lang="en-US" sz="2400">
                <a:latin typeface="Century Gothic" panose="020B0502020202020204" pitchFamily="34" charset="0"/>
              </a:rPr>
            </a:br>
            <a:r>
              <a:rPr lang="en-US" sz="2400" b="0">
                <a:latin typeface="Century Gothic" panose="020B0502020202020204" pitchFamily="34" charset="0"/>
              </a:rPr>
              <a:t>•think about how you would set up the apparatus</a:t>
            </a:r>
            <a:br>
              <a:rPr lang="en-US" sz="2400" b="0">
                <a:latin typeface="Century Gothic" panose="020B0502020202020204" pitchFamily="34" charset="0"/>
              </a:rPr>
            </a:br>
            <a:r>
              <a:rPr lang="en-US" sz="2400" b="0">
                <a:latin typeface="Century Gothic" panose="020B0502020202020204" pitchFamily="34" charset="0"/>
              </a:rPr>
              <a:t>• give the independent variable</a:t>
            </a:r>
            <a:br>
              <a:rPr lang="en-US" sz="2400" b="0">
                <a:latin typeface="Century Gothic" panose="020B0502020202020204" pitchFamily="34" charset="0"/>
              </a:rPr>
            </a:br>
            <a:r>
              <a:rPr lang="en-US" sz="2400" b="0">
                <a:latin typeface="Century Gothic" panose="020B0502020202020204" pitchFamily="34" charset="0"/>
              </a:rPr>
              <a:t>•describe what you would see at the negative electrode if the hypothesis is true.</a:t>
            </a:r>
            <a:br>
              <a:rPr lang="en-US" sz="2400" b="0">
                <a:latin typeface="Century Gothic" panose="020B0502020202020204" pitchFamily="34" charset="0"/>
              </a:rPr>
            </a:br>
            <a:r>
              <a:rPr lang="en-US" sz="2400" b="0">
                <a:latin typeface="Century Gothic" panose="020B0502020202020204" pitchFamily="34" charset="0"/>
              </a:rPr>
              <a:t>• Suggest one safety precaution that should be taken during this investigation.</a:t>
            </a:r>
            <a:endParaRPr lang="en-GB" sz="2400"/>
          </a:p>
        </p:txBody>
      </p:sp>
    </p:spTree>
    <p:extLst>
      <p:ext uri="{BB962C8B-B14F-4D97-AF65-F5344CB8AC3E}">
        <p14:creationId xmlns:p14="http://schemas.microsoft.com/office/powerpoint/2010/main" val="857993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a:latin typeface="Century Gothic" panose="020B0502020202020204" pitchFamily="34" charset="0"/>
              </a:rPr>
              <a:t>Define electrolysis.</a:t>
            </a:r>
          </a:p>
          <a:p>
            <a:pPr marL="457200" indent="-457200">
              <a:buAutoNum type="arabicPeriod"/>
            </a:pPr>
            <a:r>
              <a:rPr lang="en-GB" sz="2400">
                <a:latin typeface="Century Gothic" panose="020B0502020202020204" pitchFamily="34" charset="0"/>
              </a:rPr>
              <a:t>What is an electrolyte?</a:t>
            </a:r>
          </a:p>
          <a:p>
            <a:pPr marL="457200" indent="-457200">
              <a:buAutoNum type="arabicPeriod"/>
            </a:pPr>
            <a:r>
              <a:rPr lang="en-GB" sz="2400">
                <a:latin typeface="Century Gothic" panose="020B0502020202020204" pitchFamily="34" charset="0"/>
              </a:rPr>
              <a:t>What is the positive electrode called?</a:t>
            </a:r>
          </a:p>
          <a:p>
            <a:pPr marL="457200" indent="-457200">
              <a:buAutoNum type="arabicPeriod"/>
            </a:pPr>
            <a:r>
              <a:rPr lang="en-GB" sz="2400">
                <a:latin typeface="Century Gothic" panose="020B0502020202020204" pitchFamily="34" charset="0"/>
              </a:rPr>
              <a:t>What is the negative electrode called?</a:t>
            </a:r>
          </a:p>
          <a:p>
            <a:pPr marL="457200" indent="-457200">
              <a:buAutoNum type="arabicPeriod"/>
            </a:pPr>
            <a:r>
              <a:rPr lang="en-GB" sz="2400">
                <a:latin typeface="Century Gothic" panose="020B0502020202020204" pitchFamily="34" charset="0"/>
              </a:rPr>
              <a:t>Why does an electrolyte have to be a liquid?</a:t>
            </a:r>
          </a:p>
          <a:p>
            <a:pPr marL="457200" indent="-457200">
              <a:buAutoNum type="arabicPeriod"/>
            </a:pPr>
            <a:r>
              <a:rPr lang="en-GB" sz="2400">
                <a:latin typeface="Century Gothic" panose="020B0502020202020204" pitchFamily="34" charset="0"/>
              </a:rPr>
              <a:t>What electrode does a cation move towards?</a:t>
            </a:r>
          </a:p>
          <a:p>
            <a:pPr marL="457200" indent="-457200">
              <a:buAutoNum type="arabicPeriod"/>
            </a:pPr>
            <a:r>
              <a:rPr lang="en-GB" sz="2400">
                <a:latin typeface="Century Gothic" panose="020B0502020202020204" pitchFamily="34" charset="0"/>
              </a:rPr>
              <a:t>What electrode does an anion move towards?</a:t>
            </a:r>
          </a:p>
          <a:p>
            <a:pPr marL="457200" indent="-457200">
              <a:buAutoNum type="arabicPeriod"/>
            </a:pPr>
            <a:r>
              <a:rPr lang="en-GB" sz="2400">
                <a:latin typeface="Century Gothic" panose="020B0502020202020204" pitchFamily="34" charset="0"/>
              </a:rPr>
              <a:t>At which electrode does oxidation take place?</a:t>
            </a:r>
          </a:p>
          <a:p>
            <a:pPr marL="457200" indent="-457200">
              <a:buAutoNum type="arabicPeriod"/>
            </a:pPr>
            <a:r>
              <a:rPr lang="en-GB" sz="2400">
                <a:latin typeface="Century Gothic" panose="020B0502020202020204" pitchFamily="34" charset="0"/>
              </a:rPr>
              <a:t>At which electrode does reduction take place?</a:t>
            </a:r>
          </a:p>
          <a:p>
            <a:pPr marL="457200" indent="-457200">
              <a:buAutoNum type="arabicPeriod"/>
            </a:pPr>
            <a:r>
              <a:rPr lang="en-GB" sz="2400" i="1">
                <a:latin typeface="Century Gothic" panose="020B0502020202020204" pitchFamily="34" charset="0"/>
              </a:rPr>
              <a:t>(HT only) Write a half equation to show what happens when chloride ions are discharged at the anode.</a:t>
            </a:r>
          </a:p>
        </p:txBody>
      </p:sp>
    </p:spTree>
    <p:extLst>
      <p:ext uri="{BB962C8B-B14F-4D97-AF65-F5344CB8AC3E}">
        <p14:creationId xmlns:p14="http://schemas.microsoft.com/office/powerpoint/2010/main" val="3533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154984"/>
          </a:xfrm>
          <a:prstGeom prst="rect">
            <a:avLst/>
          </a:prstGeom>
          <a:noFill/>
        </p:spPr>
        <p:txBody>
          <a:bodyPr wrap="square">
            <a:spAutoFit/>
          </a:bodyPr>
          <a:lstStyle/>
          <a:p>
            <a:pPr marL="457200" indent="-457200">
              <a:buAutoNum type="arabicPeriod"/>
            </a:pPr>
            <a:r>
              <a:rPr lang="en-GB" sz="2400" b="1">
                <a:solidFill>
                  <a:schemeClr val="accent2">
                    <a:lumMod val="60000"/>
                    <a:lumOff val="40000"/>
                  </a:schemeClr>
                </a:solidFill>
                <a:latin typeface="Century Gothic" panose="020B0502020202020204" pitchFamily="34" charset="0"/>
              </a:rPr>
              <a:t>Electrolysis is the process of passing an electric current through a substance, to break it down into its ions.</a:t>
            </a:r>
          </a:p>
          <a:p>
            <a:pPr marL="457200" indent="-457200">
              <a:buAutoNum type="arabicPeriod"/>
            </a:pPr>
            <a:r>
              <a:rPr lang="en-GB" sz="2400" b="1">
                <a:solidFill>
                  <a:schemeClr val="accent2">
                    <a:lumMod val="60000"/>
                    <a:lumOff val="40000"/>
                  </a:schemeClr>
                </a:solidFill>
                <a:latin typeface="Century Gothic" panose="020B0502020202020204" pitchFamily="34" charset="0"/>
              </a:rPr>
              <a:t>An electrolyte is a liquid that contains ions.</a:t>
            </a:r>
          </a:p>
          <a:p>
            <a:pPr marL="457200" indent="-457200">
              <a:buAutoNum type="arabicPeriod"/>
            </a:pPr>
            <a:r>
              <a:rPr lang="en-GB" sz="2400" b="1">
                <a:solidFill>
                  <a:schemeClr val="accent2">
                    <a:lumMod val="60000"/>
                    <a:lumOff val="40000"/>
                  </a:schemeClr>
                </a:solidFill>
                <a:latin typeface="Century Gothic" panose="020B0502020202020204" pitchFamily="34" charset="0"/>
              </a:rPr>
              <a:t>The positive electrode is called the anode</a:t>
            </a:r>
          </a:p>
          <a:p>
            <a:pPr marL="457200" indent="-457200">
              <a:buAutoNum type="arabicPeriod"/>
            </a:pPr>
            <a:r>
              <a:rPr lang="en-GB" sz="2400" b="1">
                <a:solidFill>
                  <a:schemeClr val="accent2">
                    <a:lumMod val="60000"/>
                    <a:lumOff val="40000"/>
                  </a:schemeClr>
                </a:solidFill>
                <a:latin typeface="Century Gothic" panose="020B0502020202020204" pitchFamily="34" charset="0"/>
              </a:rPr>
              <a:t>The negative electrode is called the cathode</a:t>
            </a:r>
          </a:p>
          <a:p>
            <a:pPr marL="457200" indent="-457200">
              <a:buAutoNum type="arabicPeriod"/>
            </a:pPr>
            <a:r>
              <a:rPr lang="en-GB" sz="2400" b="1">
                <a:solidFill>
                  <a:schemeClr val="accent2">
                    <a:lumMod val="60000"/>
                    <a:lumOff val="40000"/>
                  </a:schemeClr>
                </a:solidFill>
                <a:latin typeface="Century Gothic" panose="020B0502020202020204" pitchFamily="34" charset="0"/>
              </a:rPr>
              <a:t>An electrolyte has to be a liquid so that the ions are free to move.</a:t>
            </a:r>
          </a:p>
          <a:p>
            <a:pPr marL="457200" indent="-457200">
              <a:buAutoNum type="arabicPeriod"/>
            </a:pPr>
            <a:r>
              <a:rPr lang="en-GB" sz="2400" b="1">
                <a:solidFill>
                  <a:schemeClr val="accent2">
                    <a:lumMod val="60000"/>
                    <a:lumOff val="40000"/>
                  </a:schemeClr>
                </a:solidFill>
                <a:latin typeface="Century Gothic" panose="020B0502020202020204" pitchFamily="34" charset="0"/>
              </a:rPr>
              <a:t>A cation (+) moves towards the cathode (-)</a:t>
            </a:r>
          </a:p>
          <a:p>
            <a:pPr marL="457200" indent="-457200">
              <a:buAutoNum type="arabicPeriod"/>
            </a:pPr>
            <a:r>
              <a:rPr lang="en-GB" sz="2400" b="1">
                <a:solidFill>
                  <a:schemeClr val="accent2">
                    <a:lumMod val="60000"/>
                    <a:lumOff val="40000"/>
                  </a:schemeClr>
                </a:solidFill>
                <a:latin typeface="Century Gothic" panose="020B0502020202020204" pitchFamily="34" charset="0"/>
              </a:rPr>
              <a:t>An anion (-) moves towards the anode (+)</a:t>
            </a:r>
          </a:p>
          <a:p>
            <a:pPr marL="457200" indent="-457200">
              <a:buAutoNum type="arabicPeriod"/>
            </a:pPr>
            <a:r>
              <a:rPr lang="en-GB" sz="2400" b="1">
                <a:solidFill>
                  <a:schemeClr val="accent2">
                    <a:lumMod val="60000"/>
                    <a:lumOff val="40000"/>
                  </a:schemeClr>
                </a:solidFill>
                <a:latin typeface="Century Gothic" panose="020B0502020202020204" pitchFamily="34" charset="0"/>
              </a:rPr>
              <a:t>Oxidation takes place at the anode</a:t>
            </a:r>
          </a:p>
          <a:p>
            <a:pPr marL="457200" indent="-457200">
              <a:buAutoNum type="arabicPeriod"/>
            </a:pPr>
            <a:r>
              <a:rPr lang="en-GB" sz="2400" b="1">
                <a:solidFill>
                  <a:schemeClr val="accent2">
                    <a:lumMod val="60000"/>
                    <a:lumOff val="40000"/>
                  </a:schemeClr>
                </a:solidFill>
                <a:latin typeface="Century Gothic" panose="020B0502020202020204" pitchFamily="34" charset="0"/>
              </a:rPr>
              <a:t>Reduction takes places at the cathode</a:t>
            </a:r>
          </a:p>
          <a:p>
            <a:pPr marL="457200" indent="-457200">
              <a:buAutoNum type="arabicPeriod"/>
            </a:pPr>
            <a:r>
              <a:rPr lang="en-GB" sz="2400" b="1">
                <a:solidFill>
                  <a:schemeClr val="accent2">
                    <a:lumMod val="60000"/>
                    <a:lumOff val="40000"/>
                  </a:schemeClr>
                </a:solidFill>
                <a:latin typeface="Century Gothic" panose="020B0502020202020204" pitchFamily="34" charset="0"/>
              </a:rPr>
              <a:t> 2Cl</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sym typeface="Century Gothic"/>
              </a:rPr>
              <a:t>→ Cl</a:t>
            </a:r>
            <a:r>
              <a:rPr lang="en-GB" sz="2400" b="1" baseline="-25000">
                <a:solidFill>
                  <a:schemeClr val="accent2">
                    <a:lumMod val="60000"/>
                    <a:lumOff val="40000"/>
                  </a:schemeClr>
                </a:solidFill>
                <a:latin typeface="Century Gothic" panose="020B0502020202020204" pitchFamily="34" charset="0"/>
                <a:sym typeface="Century Gothic"/>
              </a:rPr>
              <a:t>2</a:t>
            </a:r>
            <a:r>
              <a:rPr lang="en-GB" sz="2400" b="1">
                <a:solidFill>
                  <a:schemeClr val="accent2">
                    <a:lumMod val="60000"/>
                    <a:lumOff val="40000"/>
                  </a:schemeClr>
                </a:solidFill>
                <a:latin typeface="Century Gothic" panose="020B0502020202020204" pitchFamily="34" charset="0"/>
              </a:rPr>
              <a:t> + 2e</a:t>
            </a:r>
            <a:r>
              <a:rPr lang="en-GB" sz="2400" b="1" baseline="30000">
                <a:solidFill>
                  <a:schemeClr val="accent2">
                    <a:lumMod val="60000"/>
                    <a:lumOff val="40000"/>
                  </a:schemeClr>
                </a:solidFill>
                <a:latin typeface="Century Gothic" panose="020B0502020202020204" pitchFamily="34" charset="0"/>
              </a:rPr>
              <a:t>-</a:t>
            </a:r>
            <a:r>
              <a:rPr lang="en-GB" sz="2400" b="1">
                <a:solidFill>
                  <a:schemeClr val="accent2">
                    <a:lumMod val="60000"/>
                    <a:lumOff val="40000"/>
                  </a:schemeClr>
                </a:solidFill>
                <a:latin typeface="Century Gothic" panose="020B0502020202020204" pitchFamily="34" charset="0"/>
              </a:rPr>
              <a:t> </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49225"/>
            <a:ext cx="10620375" cy="720725"/>
          </a:xfrm>
        </p:spPr>
        <p:txBody>
          <a:bodyPr/>
          <a:lstStyle/>
          <a:p>
            <a:r>
              <a:rPr lang="en-US" sz="2600" b="1">
                <a:latin typeface="Century Gothic" panose="020B0502020202020204" pitchFamily="34" charset="0"/>
              </a:rPr>
              <a:t>I: Testing a hypothesis with electrolysis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870061"/>
            <a:ext cx="11313193" cy="830997"/>
          </a:xfrm>
          <a:prstGeom prst="rect">
            <a:avLst/>
          </a:prstGeom>
          <a:noFill/>
        </p:spPr>
        <p:txBody>
          <a:bodyPr wrap="square">
            <a:spAutoFit/>
          </a:bodyPr>
          <a:lstStyle/>
          <a:p>
            <a:r>
              <a:rPr lang="en-US" sz="2400">
                <a:latin typeface="Century Gothic" panose="020B0502020202020204" pitchFamily="34" charset="0"/>
              </a:rPr>
              <a:t>A student had a hypothesis ‘</a:t>
            </a:r>
            <a:r>
              <a:rPr lang="en-US" sz="2400" i="1">
                <a:latin typeface="Century Gothic" panose="020B0502020202020204" pitchFamily="34" charset="0"/>
              </a:rPr>
              <a:t>The electrolysis of a salt solution produces a metal at the negative electrode and a gas at the positive electrode</a:t>
            </a:r>
            <a:r>
              <a:rPr lang="en-US" sz="2400">
                <a:latin typeface="Century Gothic" panose="020B0502020202020204" pitchFamily="34" charset="0"/>
              </a:rPr>
              <a:t>’</a:t>
            </a:r>
            <a:endParaRPr lang="en-US" sz="2400" b="1">
              <a:latin typeface="Century Gothic" panose="020B0502020202020204" pitchFamily="34" charset="0"/>
            </a:endParaRPr>
          </a:p>
        </p:txBody>
      </p:sp>
      <p:sp>
        <p:nvSpPr>
          <p:cNvPr id="3" name="TextBox 2">
            <a:extLst>
              <a:ext uri="{FF2B5EF4-FFF2-40B4-BE49-F238E27FC236}">
                <a16:creationId xmlns:a16="http://schemas.microsoft.com/office/drawing/2014/main" id="{FF4EBA14-0AFB-8489-97FE-AB7580C37FE1}"/>
              </a:ext>
            </a:extLst>
          </p:cNvPr>
          <p:cNvSpPr txBox="1"/>
          <p:nvPr/>
        </p:nvSpPr>
        <p:spPr>
          <a:xfrm>
            <a:off x="145381" y="1843933"/>
            <a:ext cx="11313193" cy="830997"/>
          </a:xfrm>
          <a:prstGeom prst="rect">
            <a:avLst/>
          </a:prstGeom>
          <a:noFill/>
        </p:spPr>
        <p:txBody>
          <a:bodyPr wrap="square">
            <a:spAutoFit/>
          </a:bodyPr>
          <a:lstStyle/>
          <a:p>
            <a:r>
              <a:rPr lang="en-US" sz="2400">
                <a:latin typeface="Century Gothic" panose="020B0502020202020204" pitchFamily="34" charset="0"/>
              </a:rPr>
              <a:t>(a) What observation would a student make if a gas is produced at the positive electrode?</a:t>
            </a:r>
            <a:endParaRPr lang="en-US" sz="2400" b="1">
              <a:latin typeface="Century Gothic" panose="020B0502020202020204" pitchFamily="34" charset="0"/>
            </a:endParaRPr>
          </a:p>
        </p:txBody>
      </p:sp>
      <p:sp>
        <p:nvSpPr>
          <p:cNvPr id="4" name="TextBox 3">
            <a:extLst>
              <a:ext uri="{FF2B5EF4-FFF2-40B4-BE49-F238E27FC236}">
                <a16:creationId xmlns:a16="http://schemas.microsoft.com/office/drawing/2014/main" id="{7D28279E-D3DA-7DD9-565C-31B08F297EF3}"/>
              </a:ext>
            </a:extLst>
          </p:cNvPr>
          <p:cNvSpPr txBox="1"/>
          <p:nvPr/>
        </p:nvSpPr>
        <p:spPr>
          <a:xfrm>
            <a:off x="145381" y="2598003"/>
            <a:ext cx="11313193" cy="830997"/>
          </a:xfrm>
          <a:prstGeom prst="rect">
            <a:avLst/>
          </a:prstGeom>
          <a:noFill/>
        </p:spPr>
        <p:txBody>
          <a:bodyPr wrap="square">
            <a:spAutoFit/>
          </a:bodyPr>
          <a:lstStyle/>
          <a:p>
            <a:r>
              <a:rPr lang="en-US" sz="2400">
                <a:latin typeface="Century Gothic" panose="020B0502020202020204" pitchFamily="34" charset="0"/>
              </a:rPr>
              <a:t>(b) What observation would a student make if a metal is produced at the negative electrode?</a:t>
            </a:r>
            <a:endParaRPr lang="en-US" sz="2400" b="1">
              <a:latin typeface="Century Gothic" panose="020B0502020202020204" pitchFamily="34" charset="0"/>
            </a:endParaRPr>
          </a:p>
        </p:txBody>
      </p:sp>
      <p:sp>
        <p:nvSpPr>
          <p:cNvPr id="5" name="TextBox 4">
            <a:extLst>
              <a:ext uri="{FF2B5EF4-FFF2-40B4-BE49-F238E27FC236}">
                <a16:creationId xmlns:a16="http://schemas.microsoft.com/office/drawing/2014/main" id="{EC3A8EA7-0F58-0786-869C-DE91A01769F1}"/>
              </a:ext>
            </a:extLst>
          </p:cNvPr>
          <p:cNvSpPr txBox="1"/>
          <p:nvPr/>
        </p:nvSpPr>
        <p:spPr>
          <a:xfrm>
            <a:off x="131429" y="3352073"/>
            <a:ext cx="11313193" cy="830997"/>
          </a:xfrm>
          <a:prstGeom prst="rect">
            <a:avLst/>
          </a:prstGeom>
          <a:noFill/>
        </p:spPr>
        <p:txBody>
          <a:bodyPr wrap="square">
            <a:spAutoFit/>
          </a:bodyPr>
          <a:lstStyle/>
          <a:p>
            <a:r>
              <a:rPr lang="en-US" sz="2400">
                <a:latin typeface="Century Gothic" panose="020B0502020202020204" pitchFamily="34" charset="0"/>
              </a:rPr>
              <a:t>(c) The table below shows the students results. Which salt solution in the table above does not match the student’s hypothesis?</a:t>
            </a:r>
            <a:endParaRPr lang="en-US" sz="2400" b="1">
              <a:latin typeface="Century Gothic" panose="020B0502020202020204" pitchFamily="34" charset="0"/>
            </a:endParaRPr>
          </a:p>
        </p:txBody>
      </p:sp>
      <p:graphicFrame>
        <p:nvGraphicFramePr>
          <p:cNvPr id="6" name="Table 6">
            <a:extLst>
              <a:ext uri="{FF2B5EF4-FFF2-40B4-BE49-F238E27FC236}">
                <a16:creationId xmlns:a16="http://schemas.microsoft.com/office/drawing/2014/main" id="{92DC9F51-B685-A0C5-4267-13596A4BD2A3}"/>
              </a:ext>
            </a:extLst>
          </p:cNvPr>
          <p:cNvGraphicFramePr>
            <a:graphicFrameLocks noGrp="1"/>
          </p:cNvGraphicFramePr>
          <p:nvPr>
            <p:extLst>
              <p:ext uri="{D42A27DB-BD31-4B8C-83A1-F6EECF244321}">
                <p14:modId xmlns:p14="http://schemas.microsoft.com/office/powerpoint/2010/main" val="1737499431"/>
              </p:ext>
            </p:extLst>
          </p:nvPr>
        </p:nvGraphicFramePr>
        <p:xfrm>
          <a:off x="360362" y="4203715"/>
          <a:ext cx="10855326" cy="1752600"/>
        </p:xfrm>
        <a:graphic>
          <a:graphicData uri="http://schemas.openxmlformats.org/drawingml/2006/table">
            <a:tbl>
              <a:tblPr firstRow="1" bandRow="1">
                <a:tableStyleId>{5940675A-B579-460E-94D1-54222C63F5DA}</a:tableStyleId>
              </a:tblPr>
              <a:tblGrid>
                <a:gridCol w="3618442">
                  <a:extLst>
                    <a:ext uri="{9D8B030D-6E8A-4147-A177-3AD203B41FA5}">
                      <a16:colId xmlns:a16="http://schemas.microsoft.com/office/drawing/2014/main" val="508361017"/>
                    </a:ext>
                  </a:extLst>
                </a:gridCol>
                <a:gridCol w="3618442">
                  <a:extLst>
                    <a:ext uri="{9D8B030D-6E8A-4147-A177-3AD203B41FA5}">
                      <a16:colId xmlns:a16="http://schemas.microsoft.com/office/drawing/2014/main" val="559839739"/>
                    </a:ext>
                  </a:extLst>
                </a:gridCol>
                <a:gridCol w="3618442">
                  <a:extLst>
                    <a:ext uri="{9D8B030D-6E8A-4147-A177-3AD203B41FA5}">
                      <a16:colId xmlns:a16="http://schemas.microsoft.com/office/drawing/2014/main" val="2455274318"/>
                    </a:ext>
                  </a:extLst>
                </a:gridCol>
              </a:tblGrid>
              <a:tr h="370840">
                <a:tc>
                  <a:txBody>
                    <a:bodyPr/>
                    <a:lstStyle/>
                    <a:p>
                      <a:r>
                        <a:rPr lang="en-US" b="1">
                          <a:latin typeface="Century Gothic" panose="020B0502020202020204" pitchFamily="34" charset="0"/>
                        </a:rPr>
                        <a:t>Salt solution</a:t>
                      </a:r>
                    </a:p>
                  </a:txBody>
                  <a:tcPr/>
                </a:tc>
                <a:tc>
                  <a:txBody>
                    <a:bodyPr/>
                    <a:lstStyle/>
                    <a:p>
                      <a:r>
                        <a:rPr lang="en-US" b="1">
                          <a:latin typeface="Century Gothic" panose="020B0502020202020204" pitchFamily="34" charset="0"/>
                        </a:rPr>
                        <a:t>Product at the negative electrode</a:t>
                      </a:r>
                    </a:p>
                  </a:txBody>
                  <a:tcPr/>
                </a:tc>
                <a:tc>
                  <a:txBody>
                    <a:bodyPr/>
                    <a:lstStyle/>
                    <a:p>
                      <a:r>
                        <a:rPr lang="en-US" b="1">
                          <a:latin typeface="Century Gothic" panose="020B0502020202020204" pitchFamily="34" charset="0"/>
                        </a:rPr>
                        <a:t>Product at the positive electrode</a:t>
                      </a:r>
                    </a:p>
                  </a:txBody>
                  <a:tcPr/>
                </a:tc>
                <a:extLst>
                  <a:ext uri="{0D108BD9-81ED-4DB2-BD59-A6C34878D82A}">
                    <a16:rowId xmlns:a16="http://schemas.microsoft.com/office/drawing/2014/main" val="2272618416"/>
                  </a:ext>
                </a:extLst>
              </a:tr>
              <a:tr h="370840">
                <a:tc>
                  <a:txBody>
                    <a:bodyPr/>
                    <a:lstStyle/>
                    <a:p>
                      <a:r>
                        <a:rPr lang="en-US">
                          <a:latin typeface="Century Gothic" panose="020B0502020202020204" pitchFamily="34" charset="0"/>
                        </a:rPr>
                        <a:t>Copper chloride</a:t>
                      </a:r>
                    </a:p>
                  </a:txBody>
                  <a:tcPr/>
                </a:tc>
                <a:tc>
                  <a:txBody>
                    <a:bodyPr/>
                    <a:lstStyle/>
                    <a:p>
                      <a:r>
                        <a:rPr lang="en-US">
                          <a:latin typeface="Century Gothic" panose="020B0502020202020204" pitchFamily="34" charset="0"/>
                        </a:rPr>
                        <a:t>copper</a:t>
                      </a:r>
                    </a:p>
                  </a:txBody>
                  <a:tcPr/>
                </a:tc>
                <a:tc>
                  <a:txBody>
                    <a:bodyPr/>
                    <a:lstStyle/>
                    <a:p>
                      <a:r>
                        <a:rPr lang="en-US">
                          <a:latin typeface="Century Gothic" panose="020B0502020202020204" pitchFamily="34" charset="0"/>
                        </a:rPr>
                        <a:t>chlorine</a:t>
                      </a:r>
                    </a:p>
                  </a:txBody>
                  <a:tcPr/>
                </a:tc>
                <a:extLst>
                  <a:ext uri="{0D108BD9-81ED-4DB2-BD59-A6C34878D82A}">
                    <a16:rowId xmlns:a16="http://schemas.microsoft.com/office/drawing/2014/main" val="1805438299"/>
                  </a:ext>
                </a:extLst>
              </a:tr>
              <a:tr h="370840">
                <a:tc>
                  <a:txBody>
                    <a:bodyPr/>
                    <a:lstStyle/>
                    <a:p>
                      <a:r>
                        <a:rPr lang="en-US">
                          <a:latin typeface="Century Gothic" panose="020B0502020202020204" pitchFamily="34" charset="0"/>
                        </a:rPr>
                        <a:t>Sodium fluoride</a:t>
                      </a:r>
                    </a:p>
                  </a:txBody>
                  <a:tcPr/>
                </a:tc>
                <a:tc>
                  <a:txBody>
                    <a:bodyPr/>
                    <a:lstStyle/>
                    <a:p>
                      <a:r>
                        <a:rPr lang="en-US">
                          <a:latin typeface="Century Gothic" panose="020B0502020202020204" pitchFamily="34" charset="0"/>
                        </a:rPr>
                        <a:t>hydrogen</a:t>
                      </a:r>
                    </a:p>
                  </a:txBody>
                  <a:tcPr/>
                </a:tc>
                <a:tc>
                  <a:txBody>
                    <a:bodyPr/>
                    <a:lstStyle/>
                    <a:p>
                      <a:r>
                        <a:rPr lang="en-US">
                          <a:latin typeface="Century Gothic" panose="020B0502020202020204" pitchFamily="34" charset="0"/>
                        </a:rPr>
                        <a:t>fluorine</a:t>
                      </a:r>
                    </a:p>
                  </a:txBody>
                  <a:tcPr/>
                </a:tc>
                <a:extLst>
                  <a:ext uri="{0D108BD9-81ED-4DB2-BD59-A6C34878D82A}">
                    <a16:rowId xmlns:a16="http://schemas.microsoft.com/office/drawing/2014/main" val="1030854878"/>
                  </a:ext>
                </a:extLst>
              </a:tr>
              <a:tr h="370840">
                <a:tc>
                  <a:txBody>
                    <a:bodyPr/>
                    <a:lstStyle/>
                    <a:p>
                      <a:r>
                        <a:rPr lang="en-US">
                          <a:latin typeface="Century Gothic" panose="020B0502020202020204" pitchFamily="34" charset="0"/>
                        </a:rPr>
                        <a:t>Potassium nitrate</a:t>
                      </a:r>
                    </a:p>
                  </a:txBody>
                  <a:tcPr/>
                </a:tc>
                <a:tc>
                  <a:txBody>
                    <a:bodyPr/>
                    <a:lstStyle/>
                    <a:p>
                      <a:r>
                        <a:rPr lang="en-US">
                          <a:latin typeface="Century Gothic" panose="020B0502020202020204" pitchFamily="34" charset="0"/>
                        </a:rPr>
                        <a:t>Hydrogen </a:t>
                      </a:r>
                    </a:p>
                  </a:txBody>
                  <a:tcPr/>
                </a:tc>
                <a:tc>
                  <a:txBody>
                    <a:bodyPr/>
                    <a:lstStyle/>
                    <a:p>
                      <a:r>
                        <a:rPr lang="en-US">
                          <a:latin typeface="Century Gothic" panose="020B0502020202020204" pitchFamily="34" charset="0"/>
                        </a:rPr>
                        <a:t>oxygen</a:t>
                      </a:r>
                    </a:p>
                  </a:txBody>
                  <a:tcPr/>
                </a:tc>
                <a:extLst>
                  <a:ext uri="{0D108BD9-81ED-4DB2-BD59-A6C34878D82A}">
                    <a16:rowId xmlns:a16="http://schemas.microsoft.com/office/drawing/2014/main" val="975943908"/>
                  </a:ext>
                </a:extLst>
              </a:tr>
            </a:tbl>
          </a:graphicData>
        </a:graphic>
      </p:graphicFrame>
      <p:sp>
        <p:nvSpPr>
          <p:cNvPr id="7" name="TextBox 6">
            <a:extLst>
              <a:ext uri="{FF2B5EF4-FFF2-40B4-BE49-F238E27FC236}">
                <a16:creationId xmlns:a16="http://schemas.microsoft.com/office/drawing/2014/main" id="{DA462A80-0928-7E8D-4CDB-12C81C2CF3CE}"/>
              </a:ext>
            </a:extLst>
          </p:cNvPr>
          <p:cNvSpPr txBox="1"/>
          <p:nvPr/>
        </p:nvSpPr>
        <p:spPr>
          <a:xfrm>
            <a:off x="145381" y="5987939"/>
            <a:ext cx="11313193" cy="830997"/>
          </a:xfrm>
          <a:prstGeom prst="rect">
            <a:avLst/>
          </a:prstGeom>
          <a:noFill/>
        </p:spPr>
        <p:txBody>
          <a:bodyPr wrap="square">
            <a:spAutoFit/>
          </a:bodyPr>
          <a:lstStyle/>
          <a:p>
            <a:r>
              <a:rPr lang="en-US" sz="2400">
                <a:latin typeface="Century Gothic" panose="020B0502020202020204" pitchFamily="34" charset="0"/>
              </a:rPr>
              <a:t>Salt solution:</a:t>
            </a:r>
          </a:p>
          <a:p>
            <a:r>
              <a:rPr lang="en-US" sz="2400">
                <a:latin typeface="Century Gothic" panose="020B0502020202020204" pitchFamily="34" charset="0"/>
              </a:rPr>
              <a:t>Reason:</a:t>
            </a:r>
          </a:p>
        </p:txBody>
      </p:sp>
      <p:sp>
        <p:nvSpPr>
          <p:cNvPr id="9" name="TextBox 8">
            <a:extLst>
              <a:ext uri="{FF2B5EF4-FFF2-40B4-BE49-F238E27FC236}">
                <a16:creationId xmlns:a16="http://schemas.microsoft.com/office/drawing/2014/main" id="{F9E5FAB4-6433-1B89-704F-E48B3EB0E23B}"/>
              </a:ext>
            </a:extLst>
          </p:cNvPr>
          <p:cNvSpPr txBox="1"/>
          <p:nvPr/>
        </p:nvSpPr>
        <p:spPr>
          <a:xfrm>
            <a:off x="3086100" y="2190950"/>
            <a:ext cx="8406468"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Bubbles/fizzing/effervescence at the positive electrode</a:t>
            </a:r>
          </a:p>
        </p:txBody>
      </p:sp>
      <p:sp>
        <p:nvSpPr>
          <p:cNvPr id="10" name="TextBox 9">
            <a:extLst>
              <a:ext uri="{FF2B5EF4-FFF2-40B4-BE49-F238E27FC236}">
                <a16:creationId xmlns:a16="http://schemas.microsoft.com/office/drawing/2014/main" id="{03DF1431-9217-B742-02AC-14FB46CFE2C2}"/>
              </a:ext>
            </a:extLst>
          </p:cNvPr>
          <p:cNvSpPr txBox="1"/>
          <p:nvPr/>
        </p:nvSpPr>
        <p:spPr>
          <a:xfrm>
            <a:off x="3306659" y="2962662"/>
            <a:ext cx="6649577"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A solid produced at the negative electrode</a:t>
            </a:r>
          </a:p>
        </p:txBody>
      </p:sp>
      <p:sp>
        <p:nvSpPr>
          <p:cNvPr id="11" name="TextBox 10">
            <a:extLst>
              <a:ext uri="{FF2B5EF4-FFF2-40B4-BE49-F238E27FC236}">
                <a16:creationId xmlns:a16="http://schemas.microsoft.com/office/drawing/2014/main" id="{A74E543E-495C-6C12-B0E3-42D06C01BCF8}"/>
              </a:ext>
            </a:extLst>
          </p:cNvPr>
          <p:cNvSpPr txBox="1"/>
          <p:nvPr/>
        </p:nvSpPr>
        <p:spPr>
          <a:xfrm>
            <a:off x="2087918" y="5987939"/>
            <a:ext cx="5447325"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Potassium nitrate or sodium fluoride</a:t>
            </a:r>
          </a:p>
        </p:txBody>
      </p:sp>
      <p:sp>
        <p:nvSpPr>
          <p:cNvPr id="12" name="TextBox 11">
            <a:extLst>
              <a:ext uri="{FF2B5EF4-FFF2-40B4-BE49-F238E27FC236}">
                <a16:creationId xmlns:a16="http://schemas.microsoft.com/office/drawing/2014/main" id="{00B25379-166E-97BB-FD78-059A38F05FAA}"/>
              </a:ext>
            </a:extLst>
          </p:cNvPr>
          <p:cNvSpPr txBox="1"/>
          <p:nvPr/>
        </p:nvSpPr>
        <p:spPr>
          <a:xfrm>
            <a:off x="1440218" y="6357271"/>
            <a:ext cx="3744936"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Hydrogen is not a metal</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49225"/>
            <a:ext cx="10620375" cy="720725"/>
          </a:xfrm>
        </p:spPr>
        <p:txBody>
          <a:bodyPr/>
          <a:lstStyle/>
          <a:p>
            <a:r>
              <a:rPr lang="en-US" sz="2600" b="1">
                <a:latin typeface="Century Gothic" panose="020B0502020202020204" pitchFamily="34" charset="0"/>
              </a:rPr>
              <a:t>We: Testing a hypothesis with electrolysis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1" y="688351"/>
            <a:ext cx="11313193" cy="1200329"/>
          </a:xfrm>
          <a:prstGeom prst="rect">
            <a:avLst/>
          </a:prstGeom>
          <a:noFill/>
        </p:spPr>
        <p:txBody>
          <a:bodyPr wrap="square">
            <a:spAutoFit/>
          </a:bodyPr>
          <a:lstStyle/>
          <a:p>
            <a:r>
              <a:rPr lang="en-US" sz="2400">
                <a:latin typeface="Century Gothic" panose="020B0502020202020204" pitchFamily="34" charset="0"/>
              </a:rPr>
              <a:t>A student had a hypothesis ‘</a:t>
            </a:r>
            <a:r>
              <a:rPr lang="en-US" sz="2400" i="1">
                <a:latin typeface="Century Gothic" panose="020B0502020202020204" pitchFamily="34" charset="0"/>
              </a:rPr>
              <a:t>The electrolysis of sodium chloride solution produces a sodium metal at the negative electrode and chlorine gas at the positive electrode</a:t>
            </a:r>
            <a:r>
              <a:rPr lang="en-US" sz="2400">
                <a:latin typeface="Century Gothic" panose="020B0502020202020204" pitchFamily="34" charset="0"/>
              </a:rPr>
              <a:t>’</a:t>
            </a:r>
            <a:endParaRPr lang="en-US" sz="2400" b="1">
              <a:latin typeface="Century Gothic" panose="020B0502020202020204" pitchFamily="34" charset="0"/>
            </a:endParaRPr>
          </a:p>
        </p:txBody>
      </p:sp>
      <p:sp>
        <p:nvSpPr>
          <p:cNvPr id="3" name="TextBox 2">
            <a:extLst>
              <a:ext uri="{FF2B5EF4-FFF2-40B4-BE49-F238E27FC236}">
                <a16:creationId xmlns:a16="http://schemas.microsoft.com/office/drawing/2014/main" id="{FF4EBA14-0AFB-8489-97FE-AB7580C37FE1}"/>
              </a:ext>
            </a:extLst>
          </p:cNvPr>
          <p:cNvSpPr txBox="1"/>
          <p:nvPr/>
        </p:nvSpPr>
        <p:spPr>
          <a:xfrm>
            <a:off x="145381" y="1843933"/>
            <a:ext cx="11313193" cy="830997"/>
          </a:xfrm>
          <a:prstGeom prst="rect">
            <a:avLst/>
          </a:prstGeom>
          <a:noFill/>
        </p:spPr>
        <p:txBody>
          <a:bodyPr wrap="square">
            <a:spAutoFit/>
          </a:bodyPr>
          <a:lstStyle/>
          <a:p>
            <a:r>
              <a:rPr lang="en-US" sz="2400">
                <a:latin typeface="Century Gothic" panose="020B0502020202020204" pitchFamily="34" charset="0"/>
              </a:rPr>
              <a:t>(a) What observation would a student make if chlorine gas was produced at the positive electrode?</a:t>
            </a:r>
            <a:endParaRPr lang="en-US" sz="2400" b="1">
              <a:latin typeface="Century Gothic" panose="020B0502020202020204" pitchFamily="34" charset="0"/>
            </a:endParaRPr>
          </a:p>
        </p:txBody>
      </p:sp>
      <p:sp>
        <p:nvSpPr>
          <p:cNvPr id="4" name="TextBox 3">
            <a:extLst>
              <a:ext uri="{FF2B5EF4-FFF2-40B4-BE49-F238E27FC236}">
                <a16:creationId xmlns:a16="http://schemas.microsoft.com/office/drawing/2014/main" id="{7D28279E-D3DA-7DD9-565C-31B08F297EF3}"/>
              </a:ext>
            </a:extLst>
          </p:cNvPr>
          <p:cNvSpPr txBox="1"/>
          <p:nvPr/>
        </p:nvSpPr>
        <p:spPr>
          <a:xfrm>
            <a:off x="159333" y="2943508"/>
            <a:ext cx="11313193" cy="830997"/>
          </a:xfrm>
          <a:prstGeom prst="rect">
            <a:avLst/>
          </a:prstGeom>
          <a:noFill/>
        </p:spPr>
        <p:txBody>
          <a:bodyPr wrap="square">
            <a:spAutoFit/>
          </a:bodyPr>
          <a:lstStyle/>
          <a:p>
            <a:r>
              <a:rPr lang="en-US" sz="2400">
                <a:latin typeface="Century Gothic" panose="020B0502020202020204" pitchFamily="34" charset="0"/>
              </a:rPr>
              <a:t>(b) What observation would a student make if sodium was produced at the negative electrode?</a:t>
            </a:r>
            <a:endParaRPr lang="en-US" sz="2400" b="1">
              <a:latin typeface="Century Gothic" panose="020B0502020202020204" pitchFamily="34" charset="0"/>
            </a:endParaRPr>
          </a:p>
        </p:txBody>
      </p:sp>
      <p:sp>
        <p:nvSpPr>
          <p:cNvPr id="5" name="TextBox 4">
            <a:extLst>
              <a:ext uri="{FF2B5EF4-FFF2-40B4-BE49-F238E27FC236}">
                <a16:creationId xmlns:a16="http://schemas.microsoft.com/office/drawing/2014/main" id="{EC3A8EA7-0F58-0786-869C-DE91A01769F1}"/>
              </a:ext>
            </a:extLst>
          </p:cNvPr>
          <p:cNvSpPr txBox="1"/>
          <p:nvPr/>
        </p:nvSpPr>
        <p:spPr>
          <a:xfrm>
            <a:off x="145381" y="4379853"/>
            <a:ext cx="11313193" cy="830997"/>
          </a:xfrm>
          <a:prstGeom prst="rect">
            <a:avLst/>
          </a:prstGeom>
          <a:noFill/>
        </p:spPr>
        <p:txBody>
          <a:bodyPr wrap="square">
            <a:spAutoFit/>
          </a:bodyPr>
          <a:lstStyle/>
          <a:p>
            <a:r>
              <a:rPr lang="en-US" sz="2400">
                <a:latin typeface="Century Gothic" panose="020B0502020202020204" pitchFamily="34" charset="0"/>
              </a:rPr>
              <a:t>(c) When the student carried out the electrolysis experiment, she observed bubbles at both electrodes. Explain this observation.</a:t>
            </a:r>
            <a:endParaRPr lang="en-US" sz="2400" b="1">
              <a:latin typeface="Century Gothic" panose="020B0502020202020204" pitchFamily="34" charset="0"/>
            </a:endParaRPr>
          </a:p>
        </p:txBody>
      </p:sp>
      <p:sp>
        <p:nvSpPr>
          <p:cNvPr id="9" name="TextBox 8">
            <a:extLst>
              <a:ext uri="{FF2B5EF4-FFF2-40B4-BE49-F238E27FC236}">
                <a16:creationId xmlns:a16="http://schemas.microsoft.com/office/drawing/2014/main" id="{F9E5FAB4-6433-1B89-704F-E48B3EB0E23B}"/>
              </a:ext>
            </a:extLst>
          </p:cNvPr>
          <p:cNvSpPr txBox="1"/>
          <p:nvPr/>
        </p:nvSpPr>
        <p:spPr>
          <a:xfrm>
            <a:off x="4054831" y="2205911"/>
            <a:ext cx="4689104"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Bubbles/fizzing/effervescence</a:t>
            </a:r>
          </a:p>
        </p:txBody>
      </p:sp>
      <p:sp>
        <p:nvSpPr>
          <p:cNvPr id="10" name="TextBox 9">
            <a:extLst>
              <a:ext uri="{FF2B5EF4-FFF2-40B4-BE49-F238E27FC236}">
                <a16:creationId xmlns:a16="http://schemas.microsoft.com/office/drawing/2014/main" id="{03DF1431-9217-B742-02AC-14FB46CFE2C2}"/>
              </a:ext>
            </a:extLst>
          </p:cNvPr>
          <p:cNvSpPr txBox="1"/>
          <p:nvPr/>
        </p:nvSpPr>
        <p:spPr>
          <a:xfrm>
            <a:off x="159333" y="3619905"/>
            <a:ext cx="6649577"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A solid produced at the negative electrode</a:t>
            </a:r>
          </a:p>
        </p:txBody>
      </p:sp>
      <p:sp>
        <p:nvSpPr>
          <p:cNvPr id="11" name="TextBox 10">
            <a:extLst>
              <a:ext uri="{FF2B5EF4-FFF2-40B4-BE49-F238E27FC236}">
                <a16:creationId xmlns:a16="http://schemas.microsoft.com/office/drawing/2014/main" id="{A74E543E-495C-6C12-B0E3-42D06C01BCF8}"/>
              </a:ext>
            </a:extLst>
          </p:cNvPr>
          <p:cNvSpPr txBox="1"/>
          <p:nvPr/>
        </p:nvSpPr>
        <p:spPr>
          <a:xfrm>
            <a:off x="159333" y="5139004"/>
            <a:ext cx="11299241" cy="1569660"/>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Chlorine gas was observed forming at the positive electrode (as the hypothesis predicted). However, at the negative electrode hydrogen gas was produced, not sodium. This is because hydrogen is less reactive than sodium, and so hydrogen ions are discharged instead of sodium ions.</a:t>
            </a:r>
          </a:p>
        </p:txBody>
      </p:sp>
    </p:spTree>
    <p:extLst>
      <p:ext uri="{BB962C8B-B14F-4D97-AF65-F5344CB8AC3E}">
        <p14:creationId xmlns:p14="http://schemas.microsoft.com/office/powerpoint/2010/main" val="198678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49225"/>
            <a:ext cx="10620375" cy="720725"/>
          </a:xfrm>
        </p:spPr>
        <p:txBody>
          <a:bodyPr/>
          <a:lstStyle/>
          <a:p>
            <a:r>
              <a:rPr lang="en-US" sz="2600" b="1">
                <a:latin typeface="Century Gothic" panose="020B0502020202020204" pitchFamily="34" charset="0"/>
              </a:rPr>
              <a:t>You: Testing a hypothesis with electrolysis</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1" y="718369"/>
            <a:ext cx="11313193" cy="1200329"/>
          </a:xfrm>
          <a:prstGeom prst="rect">
            <a:avLst/>
          </a:prstGeom>
          <a:noFill/>
        </p:spPr>
        <p:txBody>
          <a:bodyPr wrap="square">
            <a:spAutoFit/>
          </a:bodyPr>
          <a:lstStyle/>
          <a:p>
            <a:r>
              <a:rPr lang="en-US" sz="2400">
                <a:latin typeface="Century Gothic" panose="020B0502020202020204" pitchFamily="34" charset="0"/>
              </a:rPr>
              <a:t>A scientist had a hypothesis ‘</a:t>
            </a:r>
            <a:r>
              <a:rPr lang="en-US" sz="2400" i="1">
                <a:latin typeface="Century Gothic" panose="020B0502020202020204" pitchFamily="34" charset="0"/>
              </a:rPr>
              <a:t>The electrolysis of magnesium chloride produces magnesium at the negative electrode and chlorine at the positive electrode</a:t>
            </a:r>
            <a:r>
              <a:rPr lang="en-US" sz="2400">
                <a:latin typeface="Century Gothic" panose="020B0502020202020204" pitchFamily="34" charset="0"/>
              </a:rPr>
              <a:t>’</a:t>
            </a:r>
            <a:endParaRPr lang="en-US" sz="2400" b="1">
              <a:latin typeface="Century Gothic" panose="020B0502020202020204" pitchFamily="34" charset="0"/>
            </a:endParaRPr>
          </a:p>
        </p:txBody>
      </p:sp>
      <p:sp>
        <p:nvSpPr>
          <p:cNvPr id="3" name="TextBox 2">
            <a:extLst>
              <a:ext uri="{FF2B5EF4-FFF2-40B4-BE49-F238E27FC236}">
                <a16:creationId xmlns:a16="http://schemas.microsoft.com/office/drawing/2014/main" id="{FF4EBA14-0AFB-8489-97FE-AB7580C37FE1}"/>
              </a:ext>
            </a:extLst>
          </p:cNvPr>
          <p:cNvSpPr txBox="1"/>
          <p:nvPr/>
        </p:nvSpPr>
        <p:spPr>
          <a:xfrm>
            <a:off x="145381" y="1843933"/>
            <a:ext cx="11313193" cy="1200329"/>
          </a:xfrm>
          <a:prstGeom prst="rect">
            <a:avLst/>
          </a:prstGeom>
          <a:noFill/>
        </p:spPr>
        <p:txBody>
          <a:bodyPr wrap="square">
            <a:spAutoFit/>
          </a:bodyPr>
          <a:lstStyle/>
          <a:p>
            <a:pPr marL="457200" indent="-457200">
              <a:buAutoNum type="alphaLcParenBoth"/>
            </a:pPr>
            <a:r>
              <a:rPr lang="en-US" sz="2400">
                <a:latin typeface="Century Gothic" panose="020B0502020202020204" pitchFamily="34" charset="0"/>
              </a:rPr>
              <a:t>What observation would a scientist make if chlorine is produced at the positive electrode?</a:t>
            </a:r>
          </a:p>
          <a:p>
            <a:endParaRPr lang="en-US" sz="2400" b="1">
              <a:latin typeface="Century Gothic" panose="020B0502020202020204" pitchFamily="34" charset="0"/>
            </a:endParaRPr>
          </a:p>
        </p:txBody>
      </p:sp>
      <p:sp>
        <p:nvSpPr>
          <p:cNvPr id="4" name="TextBox 3">
            <a:extLst>
              <a:ext uri="{FF2B5EF4-FFF2-40B4-BE49-F238E27FC236}">
                <a16:creationId xmlns:a16="http://schemas.microsoft.com/office/drawing/2014/main" id="{7D28279E-D3DA-7DD9-565C-31B08F297EF3}"/>
              </a:ext>
            </a:extLst>
          </p:cNvPr>
          <p:cNvSpPr txBox="1"/>
          <p:nvPr/>
        </p:nvSpPr>
        <p:spPr>
          <a:xfrm>
            <a:off x="179375" y="2924867"/>
            <a:ext cx="11313193" cy="830997"/>
          </a:xfrm>
          <a:prstGeom prst="rect">
            <a:avLst/>
          </a:prstGeom>
          <a:noFill/>
        </p:spPr>
        <p:txBody>
          <a:bodyPr wrap="square">
            <a:spAutoFit/>
          </a:bodyPr>
          <a:lstStyle/>
          <a:p>
            <a:r>
              <a:rPr lang="en-US" sz="2400">
                <a:latin typeface="Century Gothic" panose="020B0502020202020204" pitchFamily="34" charset="0"/>
              </a:rPr>
              <a:t>(b) What observation would a scientist make if magnesium is produced at the negative electrode?</a:t>
            </a:r>
            <a:endParaRPr lang="en-US" sz="2400" b="1">
              <a:latin typeface="Century Gothic" panose="020B0502020202020204" pitchFamily="34" charset="0"/>
            </a:endParaRPr>
          </a:p>
        </p:txBody>
      </p:sp>
      <p:sp>
        <p:nvSpPr>
          <p:cNvPr id="5" name="TextBox 4">
            <a:extLst>
              <a:ext uri="{FF2B5EF4-FFF2-40B4-BE49-F238E27FC236}">
                <a16:creationId xmlns:a16="http://schemas.microsoft.com/office/drawing/2014/main" id="{EC3A8EA7-0F58-0786-869C-DE91A01769F1}"/>
              </a:ext>
            </a:extLst>
          </p:cNvPr>
          <p:cNvSpPr txBox="1"/>
          <p:nvPr/>
        </p:nvSpPr>
        <p:spPr>
          <a:xfrm>
            <a:off x="145381" y="3972116"/>
            <a:ext cx="11313193" cy="830997"/>
          </a:xfrm>
          <a:prstGeom prst="rect">
            <a:avLst/>
          </a:prstGeom>
          <a:noFill/>
        </p:spPr>
        <p:txBody>
          <a:bodyPr wrap="square">
            <a:spAutoFit/>
          </a:bodyPr>
          <a:lstStyle/>
          <a:p>
            <a:r>
              <a:rPr lang="en-US" sz="2400">
                <a:latin typeface="Century Gothic" panose="020B0502020202020204" pitchFamily="34" charset="0"/>
              </a:rPr>
              <a:t>(c) Complete the table to suggest whether the hypothesis is correct or incorrect.</a:t>
            </a:r>
            <a:endParaRPr lang="en-US" sz="2400" b="1">
              <a:latin typeface="Century Gothic" panose="020B0502020202020204" pitchFamily="34" charset="0"/>
            </a:endParaRPr>
          </a:p>
        </p:txBody>
      </p:sp>
      <p:graphicFrame>
        <p:nvGraphicFramePr>
          <p:cNvPr id="6" name="Table 6">
            <a:extLst>
              <a:ext uri="{FF2B5EF4-FFF2-40B4-BE49-F238E27FC236}">
                <a16:creationId xmlns:a16="http://schemas.microsoft.com/office/drawing/2014/main" id="{92DC9F51-B685-A0C5-4267-13596A4BD2A3}"/>
              </a:ext>
            </a:extLst>
          </p:cNvPr>
          <p:cNvGraphicFramePr>
            <a:graphicFrameLocks noGrp="1"/>
          </p:cNvGraphicFramePr>
          <p:nvPr>
            <p:extLst>
              <p:ext uri="{D42A27DB-BD31-4B8C-83A1-F6EECF244321}">
                <p14:modId xmlns:p14="http://schemas.microsoft.com/office/powerpoint/2010/main" val="1608754836"/>
              </p:ext>
            </p:extLst>
          </p:nvPr>
        </p:nvGraphicFramePr>
        <p:xfrm>
          <a:off x="381793" y="4937140"/>
          <a:ext cx="10812464" cy="1280160"/>
        </p:xfrm>
        <a:graphic>
          <a:graphicData uri="http://schemas.openxmlformats.org/drawingml/2006/table">
            <a:tbl>
              <a:tblPr firstRow="1" bandRow="1">
                <a:tableStyleId>{5940675A-B579-460E-94D1-54222C63F5DA}</a:tableStyleId>
              </a:tblPr>
              <a:tblGrid>
                <a:gridCol w="5406232">
                  <a:extLst>
                    <a:ext uri="{9D8B030D-6E8A-4147-A177-3AD203B41FA5}">
                      <a16:colId xmlns:a16="http://schemas.microsoft.com/office/drawing/2014/main" val="559839739"/>
                    </a:ext>
                  </a:extLst>
                </a:gridCol>
                <a:gridCol w="5406232">
                  <a:extLst>
                    <a:ext uri="{9D8B030D-6E8A-4147-A177-3AD203B41FA5}">
                      <a16:colId xmlns:a16="http://schemas.microsoft.com/office/drawing/2014/main" val="2455274318"/>
                    </a:ext>
                  </a:extLst>
                </a:gridCol>
              </a:tblGrid>
              <a:tr h="370840">
                <a:tc>
                  <a:txBody>
                    <a:bodyPr/>
                    <a:lstStyle/>
                    <a:p>
                      <a:r>
                        <a:rPr lang="en-US" b="1">
                          <a:latin typeface="Century Gothic" panose="020B0502020202020204" pitchFamily="34" charset="0"/>
                        </a:rPr>
                        <a:t>Hypothesis about what will happen at the anode</a:t>
                      </a:r>
                    </a:p>
                  </a:txBody>
                  <a:tcPr/>
                </a:tc>
                <a:tc>
                  <a:txBody>
                    <a:bodyPr/>
                    <a:lstStyle/>
                    <a:p>
                      <a:r>
                        <a:rPr lang="en-US" b="0">
                          <a:latin typeface="Century Gothic" panose="020B0502020202020204" pitchFamily="34" charset="0"/>
                        </a:rPr>
                        <a:t>Correct or Incorrect?</a:t>
                      </a:r>
                    </a:p>
                  </a:txBody>
                  <a:tcPr/>
                </a:tc>
                <a:extLst>
                  <a:ext uri="{0D108BD9-81ED-4DB2-BD59-A6C34878D82A}">
                    <a16:rowId xmlns:a16="http://schemas.microsoft.com/office/drawing/2014/main" val="2272618416"/>
                  </a:ext>
                </a:extLst>
              </a:tr>
              <a:tr h="370840">
                <a:tc>
                  <a:txBody>
                    <a:bodyPr/>
                    <a:lstStyle/>
                    <a:p>
                      <a:r>
                        <a:rPr lang="en-US" b="1">
                          <a:latin typeface="Century Gothic" panose="020B0502020202020204" pitchFamily="34" charset="0"/>
                        </a:rPr>
                        <a:t>Hypothesis about what will happen at the cathode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latin typeface="Century Gothic" panose="020B0502020202020204" pitchFamily="34" charset="0"/>
                        </a:rPr>
                        <a:t>Correct or Incorrect?</a:t>
                      </a:r>
                    </a:p>
                    <a:p>
                      <a:endParaRPr lang="en-US">
                        <a:latin typeface="Century Gothic" panose="020B0502020202020204" pitchFamily="34" charset="0"/>
                      </a:endParaRPr>
                    </a:p>
                  </a:txBody>
                  <a:tcPr/>
                </a:tc>
                <a:extLst>
                  <a:ext uri="{0D108BD9-81ED-4DB2-BD59-A6C34878D82A}">
                    <a16:rowId xmlns:a16="http://schemas.microsoft.com/office/drawing/2014/main" val="1805438299"/>
                  </a:ext>
                </a:extLst>
              </a:tr>
            </a:tbl>
          </a:graphicData>
        </a:graphic>
      </p:graphicFrame>
      <p:sp>
        <p:nvSpPr>
          <p:cNvPr id="9" name="TextBox 8">
            <a:extLst>
              <a:ext uri="{FF2B5EF4-FFF2-40B4-BE49-F238E27FC236}">
                <a16:creationId xmlns:a16="http://schemas.microsoft.com/office/drawing/2014/main" id="{F9E5FAB4-6433-1B89-704F-E48B3EB0E23B}"/>
              </a:ext>
            </a:extLst>
          </p:cNvPr>
          <p:cNvSpPr txBox="1"/>
          <p:nvPr/>
        </p:nvSpPr>
        <p:spPr>
          <a:xfrm>
            <a:off x="639460" y="2540884"/>
            <a:ext cx="8406468"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Bubbles/fizzing/effervescence at the positive electrode</a:t>
            </a:r>
          </a:p>
        </p:txBody>
      </p:sp>
      <p:sp>
        <p:nvSpPr>
          <p:cNvPr id="10" name="TextBox 9">
            <a:extLst>
              <a:ext uri="{FF2B5EF4-FFF2-40B4-BE49-F238E27FC236}">
                <a16:creationId xmlns:a16="http://schemas.microsoft.com/office/drawing/2014/main" id="{03DF1431-9217-B742-02AC-14FB46CFE2C2}"/>
              </a:ext>
            </a:extLst>
          </p:cNvPr>
          <p:cNvSpPr txBox="1"/>
          <p:nvPr/>
        </p:nvSpPr>
        <p:spPr>
          <a:xfrm>
            <a:off x="3849584" y="3274801"/>
            <a:ext cx="6649577"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A solid produced at the negative electrode</a:t>
            </a:r>
          </a:p>
        </p:txBody>
      </p:sp>
      <p:sp>
        <p:nvSpPr>
          <p:cNvPr id="11" name="TextBox 10">
            <a:extLst>
              <a:ext uri="{FF2B5EF4-FFF2-40B4-BE49-F238E27FC236}">
                <a16:creationId xmlns:a16="http://schemas.microsoft.com/office/drawing/2014/main" id="{A74E543E-495C-6C12-B0E3-42D06C01BCF8}"/>
              </a:ext>
            </a:extLst>
          </p:cNvPr>
          <p:cNvSpPr txBox="1"/>
          <p:nvPr/>
        </p:nvSpPr>
        <p:spPr>
          <a:xfrm>
            <a:off x="9045928" y="4973667"/>
            <a:ext cx="1305165"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Correct</a:t>
            </a:r>
          </a:p>
        </p:txBody>
      </p:sp>
      <p:sp>
        <p:nvSpPr>
          <p:cNvPr id="12" name="TextBox 11">
            <a:extLst>
              <a:ext uri="{FF2B5EF4-FFF2-40B4-BE49-F238E27FC236}">
                <a16:creationId xmlns:a16="http://schemas.microsoft.com/office/drawing/2014/main" id="{00B25379-166E-97BB-FD78-059A38F05FAA}"/>
              </a:ext>
            </a:extLst>
          </p:cNvPr>
          <p:cNvSpPr txBox="1"/>
          <p:nvPr/>
        </p:nvSpPr>
        <p:spPr>
          <a:xfrm>
            <a:off x="9045929" y="5653752"/>
            <a:ext cx="1305165"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Correct</a:t>
            </a:r>
          </a:p>
        </p:txBody>
      </p:sp>
    </p:spTree>
    <p:extLst>
      <p:ext uri="{BB962C8B-B14F-4D97-AF65-F5344CB8AC3E}">
        <p14:creationId xmlns:p14="http://schemas.microsoft.com/office/powerpoint/2010/main" val="131063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 – After the Practical Worksheet Questions</a:t>
            </a:r>
          </a:p>
        </p:txBody>
      </p:sp>
      <p:pic>
        <p:nvPicPr>
          <p:cNvPr id="7" name="Picture 6">
            <a:extLst>
              <a:ext uri="{FF2B5EF4-FFF2-40B4-BE49-F238E27FC236}">
                <a16:creationId xmlns:a16="http://schemas.microsoft.com/office/drawing/2014/main" id="{12F4A59E-ECAE-D259-13DD-BC0E61BF2AA4}"/>
              </a:ext>
            </a:extLst>
          </p:cNvPr>
          <p:cNvPicPr>
            <a:picLocks noChangeAspect="1"/>
          </p:cNvPicPr>
          <p:nvPr/>
        </p:nvPicPr>
        <p:blipFill>
          <a:blip r:embed="rId3"/>
          <a:stretch>
            <a:fillRect/>
          </a:stretch>
        </p:blipFill>
        <p:spPr>
          <a:xfrm>
            <a:off x="1268361" y="918547"/>
            <a:ext cx="3762375" cy="5324475"/>
          </a:xfrm>
          <a:prstGeom prst="rect">
            <a:avLst/>
          </a:prstGeom>
          <a:ln>
            <a:solidFill>
              <a:schemeClr val="tx1"/>
            </a:solidFill>
          </a:ln>
        </p:spPr>
      </p:pic>
      <p:pic>
        <p:nvPicPr>
          <p:cNvPr id="9" name="Picture 8">
            <a:extLst>
              <a:ext uri="{FF2B5EF4-FFF2-40B4-BE49-F238E27FC236}">
                <a16:creationId xmlns:a16="http://schemas.microsoft.com/office/drawing/2014/main" id="{53EF621B-ACE2-4E36-503F-46E40396C363}"/>
              </a:ext>
            </a:extLst>
          </p:cNvPr>
          <p:cNvPicPr>
            <a:picLocks noChangeAspect="1"/>
          </p:cNvPicPr>
          <p:nvPr/>
        </p:nvPicPr>
        <p:blipFill>
          <a:blip r:embed="rId4"/>
          <a:stretch>
            <a:fillRect/>
          </a:stretch>
        </p:blipFill>
        <p:spPr>
          <a:xfrm>
            <a:off x="5673671" y="918547"/>
            <a:ext cx="3771900" cy="5343525"/>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252767B-DB25-6A6E-6E38-F3CE3647B071}"/>
              </a:ext>
            </a:extLst>
          </p:cNvPr>
          <p:cNvPicPr>
            <a:picLocks noChangeAspect="1"/>
          </p:cNvPicPr>
          <p:nvPr/>
        </p:nvPicPr>
        <p:blipFill>
          <a:blip r:embed="rId3"/>
          <a:stretch>
            <a:fillRect/>
          </a:stretch>
        </p:blipFill>
        <p:spPr>
          <a:xfrm>
            <a:off x="467405" y="719998"/>
            <a:ext cx="9416824" cy="606597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a:t>
            </a:r>
          </a:p>
        </p:txBody>
      </p:sp>
      <p:sp>
        <p:nvSpPr>
          <p:cNvPr id="5" name="TextBox 4">
            <a:extLst>
              <a:ext uri="{FF2B5EF4-FFF2-40B4-BE49-F238E27FC236}">
                <a16:creationId xmlns:a16="http://schemas.microsoft.com/office/drawing/2014/main" id="{ACE77816-AE46-E5CD-15D0-99CA3B7CA8CB}"/>
              </a:ext>
            </a:extLst>
          </p:cNvPr>
          <p:cNvSpPr txBox="1"/>
          <p:nvPr/>
        </p:nvSpPr>
        <p:spPr>
          <a:xfrm>
            <a:off x="539999" y="2311998"/>
            <a:ext cx="9344230" cy="707886"/>
          </a:xfrm>
          <a:prstGeom prst="rect">
            <a:avLst/>
          </a:prstGeom>
          <a:solidFill>
            <a:schemeClr val="bg1"/>
          </a:solidFill>
        </p:spPr>
        <p:txBody>
          <a:bodyPr wrap="square" rtlCol="0">
            <a:spAutoFit/>
          </a:bodyPr>
          <a:lstStyle/>
          <a:p>
            <a:r>
              <a:rPr lang="en-US" sz="2000" b="1">
                <a:solidFill>
                  <a:schemeClr val="accent2">
                    <a:lumMod val="60000"/>
                    <a:lumOff val="40000"/>
                  </a:schemeClr>
                </a:solidFill>
                <a:latin typeface="Century Gothic" panose="020B0502020202020204" pitchFamily="34" charset="0"/>
              </a:rPr>
              <a:t>If the metal is more reactive than hydrogen, then hydrogen gas is produced instead of the metal</a:t>
            </a:r>
          </a:p>
        </p:txBody>
      </p:sp>
      <p:sp>
        <p:nvSpPr>
          <p:cNvPr id="6" name="TextBox 5">
            <a:extLst>
              <a:ext uri="{FF2B5EF4-FFF2-40B4-BE49-F238E27FC236}">
                <a16:creationId xmlns:a16="http://schemas.microsoft.com/office/drawing/2014/main" id="{3EBB8AE2-5B45-35AF-4743-ED7DA268E5BF}"/>
              </a:ext>
            </a:extLst>
          </p:cNvPr>
          <p:cNvSpPr txBox="1"/>
          <p:nvPr/>
        </p:nvSpPr>
        <p:spPr>
          <a:xfrm>
            <a:off x="539999" y="4038066"/>
            <a:ext cx="4075543" cy="400110"/>
          </a:xfrm>
          <a:prstGeom prst="rect">
            <a:avLst/>
          </a:prstGeom>
          <a:solidFill>
            <a:schemeClr val="bg1"/>
          </a:solidFill>
        </p:spPr>
        <p:txBody>
          <a:bodyPr wrap="square" rtlCol="0">
            <a:spAutoFit/>
          </a:bodyPr>
          <a:lstStyle/>
          <a:p>
            <a:r>
              <a:rPr lang="en-US" sz="2000" b="1">
                <a:solidFill>
                  <a:schemeClr val="accent2">
                    <a:lumMod val="60000"/>
                    <a:lumOff val="40000"/>
                  </a:schemeClr>
                </a:solidFill>
                <a:latin typeface="Century Gothic" panose="020B0502020202020204" pitchFamily="34" charset="0"/>
              </a:rPr>
              <a:t>IV – different salt solutions</a:t>
            </a:r>
          </a:p>
        </p:txBody>
      </p:sp>
      <p:sp>
        <p:nvSpPr>
          <p:cNvPr id="8" name="TextBox 7">
            <a:extLst>
              <a:ext uri="{FF2B5EF4-FFF2-40B4-BE49-F238E27FC236}">
                <a16:creationId xmlns:a16="http://schemas.microsoft.com/office/drawing/2014/main" id="{6C338E4C-4E91-B4DE-B58E-8DAD07BDEA3C}"/>
              </a:ext>
            </a:extLst>
          </p:cNvPr>
          <p:cNvSpPr txBox="1"/>
          <p:nvPr/>
        </p:nvSpPr>
        <p:spPr>
          <a:xfrm>
            <a:off x="3853543" y="4038066"/>
            <a:ext cx="7306457" cy="400110"/>
          </a:xfrm>
          <a:prstGeom prst="rect">
            <a:avLst/>
          </a:prstGeom>
          <a:solidFill>
            <a:schemeClr val="bg1"/>
          </a:solidFill>
        </p:spPr>
        <p:txBody>
          <a:bodyPr wrap="square" rtlCol="0">
            <a:spAutoFit/>
          </a:bodyPr>
          <a:lstStyle/>
          <a:p>
            <a:r>
              <a:rPr lang="en-US" sz="2000" b="1">
                <a:solidFill>
                  <a:schemeClr val="accent2">
                    <a:lumMod val="60000"/>
                    <a:lumOff val="40000"/>
                  </a:schemeClr>
                </a:solidFill>
                <a:latin typeface="Century Gothic" panose="020B0502020202020204" pitchFamily="34" charset="0"/>
              </a:rPr>
              <a:t>DV – observing metal forming on the negative electrode</a:t>
            </a:r>
          </a:p>
        </p:txBody>
      </p:sp>
      <p:sp>
        <p:nvSpPr>
          <p:cNvPr id="10" name="TextBox 9">
            <a:extLst>
              <a:ext uri="{FF2B5EF4-FFF2-40B4-BE49-F238E27FC236}">
                <a16:creationId xmlns:a16="http://schemas.microsoft.com/office/drawing/2014/main" id="{C1C26F32-4AF7-524C-B7DB-9D77C29D9B49}"/>
              </a:ext>
            </a:extLst>
          </p:cNvPr>
          <p:cNvSpPr txBox="1"/>
          <p:nvPr/>
        </p:nvSpPr>
        <p:spPr>
          <a:xfrm>
            <a:off x="539999" y="4436581"/>
            <a:ext cx="10620001" cy="707886"/>
          </a:xfrm>
          <a:prstGeom prst="rect">
            <a:avLst/>
          </a:prstGeom>
          <a:solidFill>
            <a:schemeClr val="bg1"/>
          </a:solidFill>
        </p:spPr>
        <p:txBody>
          <a:bodyPr wrap="square" rtlCol="0">
            <a:spAutoFit/>
          </a:bodyPr>
          <a:lstStyle/>
          <a:p>
            <a:r>
              <a:rPr lang="en-US" sz="2000" b="1">
                <a:solidFill>
                  <a:schemeClr val="accent2">
                    <a:lumMod val="60000"/>
                    <a:lumOff val="40000"/>
                  </a:schemeClr>
                </a:solidFill>
                <a:latin typeface="Century Gothic" panose="020B0502020202020204" pitchFamily="34" charset="0"/>
              </a:rPr>
              <a:t>Set up electrolysis by placing salt solution in a beaker and inserting inert electrodes that are connected to a power supply.</a:t>
            </a:r>
          </a:p>
        </p:txBody>
      </p:sp>
      <p:sp>
        <p:nvSpPr>
          <p:cNvPr id="11" name="TextBox 10">
            <a:extLst>
              <a:ext uri="{FF2B5EF4-FFF2-40B4-BE49-F238E27FC236}">
                <a16:creationId xmlns:a16="http://schemas.microsoft.com/office/drawing/2014/main" id="{2380F32A-6913-1C7A-8BF9-DF56AB30B91F}"/>
              </a:ext>
            </a:extLst>
          </p:cNvPr>
          <p:cNvSpPr txBox="1"/>
          <p:nvPr/>
        </p:nvSpPr>
        <p:spPr>
          <a:xfrm>
            <a:off x="2933975" y="5872989"/>
            <a:ext cx="6519992" cy="400110"/>
          </a:xfrm>
          <a:prstGeom prst="rect">
            <a:avLst/>
          </a:prstGeom>
          <a:solidFill>
            <a:schemeClr val="bg1"/>
          </a:solidFill>
        </p:spPr>
        <p:txBody>
          <a:bodyPr wrap="square" rtlCol="0">
            <a:spAutoFit/>
          </a:bodyPr>
          <a:lstStyle/>
          <a:p>
            <a:r>
              <a:rPr lang="en-US" sz="2000" b="1">
                <a:solidFill>
                  <a:schemeClr val="accent2">
                    <a:lumMod val="60000"/>
                    <a:lumOff val="40000"/>
                  </a:schemeClr>
                </a:solidFill>
                <a:latin typeface="Century Gothic" panose="020B0502020202020204" pitchFamily="34" charset="0"/>
              </a:rPr>
              <a:t>Oxygen</a:t>
            </a:r>
          </a:p>
        </p:txBody>
      </p:sp>
      <p:sp>
        <p:nvSpPr>
          <p:cNvPr id="12" name="TextBox 11">
            <a:extLst>
              <a:ext uri="{FF2B5EF4-FFF2-40B4-BE49-F238E27FC236}">
                <a16:creationId xmlns:a16="http://schemas.microsoft.com/office/drawing/2014/main" id="{2F0439E9-C61E-075C-B80E-AD6F4020A4AA}"/>
              </a:ext>
            </a:extLst>
          </p:cNvPr>
          <p:cNvSpPr txBox="1"/>
          <p:nvPr/>
        </p:nvSpPr>
        <p:spPr>
          <a:xfrm>
            <a:off x="3233611" y="6365418"/>
            <a:ext cx="6367591" cy="412515"/>
          </a:xfrm>
          <a:prstGeom prst="rect">
            <a:avLst/>
          </a:prstGeom>
          <a:solidFill>
            <a:schemeClr val="bg1"/>
          </a:solidFill>
        </p:spPr>
        <p:txBody>
          <a:bodyPr wrap="square" rtlCol="0">
            <a:spAutoFit/>
          </a:bodyPr>
          <a:lstStyle/>
          <a:p>
            <a:r>
              <a:rPr lang="en-US" sz="2000" b="1">
                <a:solidFill>
                  <a:schemeClr val="accent2">
                    <a:lumMod val="60000"/>
                    <a:lumOff val="40000"/>
                  </a:schemeClr>
                </a:solidFill>
                <a:latin typeface="Century Gothic" panose="020B0502020202020204" pitchFamily="34" charset="0"/>
              </a:rPr>
              <a:t>Fluorine</a:t>
            </a:r>
          </a:p>
        </p:txBody>
      </p:sp>
    </p:spTree>
    <p:extLst>
      <p:ext uri="{BB962C8B-B14F-4D97-AF65-F5344CB8AC3E}">
        <p14:creationId xmlns:p14="http://schemas.microsoft.com/office/powerpoint/2010/main" val="173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B7E576-722F-7C43-BB9D-DD393AAFA4FB}"/>
              </a:ext>
            </a:extLst>
          </p:cNvPr>
          <p:cNvPicPr>
            <a:picLocks noChangeAspect="1"/>
          </p:cNvPicPr>
          <p:nvPr/>
        </p:nvPicPr>
        <p:blipFill>
          <a:blip r:embed="rId3"/>
          <a:stretch>
            <a:fillRect/>
          </a:stretch>
        </p:blipFill>
        <p:spPr>
          <a:xfrm>
            <a:off x="567418" y="836716"/>
            <a:ext cx="10592582" cy="5019963"/>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a:t>
            </a:r>
          </a:p>
        </p:txBody>
      </p:sp>
      <p:sp>
        <p:nvSpPr>
          <p:cNvPr id="5" name="TextBox 4">
            <a:extLst>
              <a:ext uri="{FF2B5EF4-FFF2-40B4-BE49-F238E27FC236}">
                <a16:creationId xmlns:a16="http://schemas.microsoft.com/office/drawing/2014/main" id="{ACE77816-AE46-E5CD-15D0-99CA3B7CA8CB}"/>
              </a:ext>
            </a:extLst>
          </p:cNvPr>
          <p:cNvSpPr txBox="1"/>
          <p:nvPr/>
        </p:nvSpPr>
        <p:spPr>
          <a:xfrm>
            <a:off x="1423884" y="2776980"/>
            <a:ext cx="9736115" cy="461665"/>
          </a:xfrm>
          <a:prstGeom prst="rect">
            <a:avLst/>
          </a:prstGeom>
          <a:solidFill>
            <a:schemeClr val="bg1"/>
          </a:solid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Silver</a:t>
            </a:r>
          </a:p>
        </p:txBody>
      </p:sp>
      <p:sp>
        <p:nvSpPr>
          <p:cNvPr id="7" name="TextBox 6">
            <a:extLst>
              <a:ext uri="{FF2B5EF4-FFF2-40B4-BE49-F238E27FC236}">
                <a16:creationId xmlns:a16="http://schemas.microsoft.com/office/drawing/2014/main" id="{4DD0DDB3-AD60-E9D3-4F74-93D138E30DB9}"/>
              </a:ext>
            </a:extLst>
          </p:cNvPr>
          <p:cNvSpPr txBox="1"/>
          <p:nvPr/>
        </p:nvSpPr>
        <p:spPr>
          <a:xfrm>
            <a:off x="1423884" y="3916719"/>
            <a:ext cx="9736115" cy="461665"/>
          </a:xfrm>
          <a:prstGeom prst="rect">
            <a:avLst/>
          </a:prstGeom>
          <a:solidFill>
            <a:schemeClr val="bg1"/>
          </a:solid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Ag</a:t>
            </a:r>
            <a:r>
              <a:rPr lang="en-US" sz="2400" b="1" baseline="30000">
                <a:solidFill>
                  <a:schemeClr val="accent2">
                    <a:lumMod val="60000"/>
                    <a:lumOff val="40000"/>
                  </a:schemeClr>
                </a:solidFill>
                <a:latin typeface="Century Gothic" panose="020B0502020202020204" pitchFamily="34" charset="0"/>
              </a:rPr>
              <a:t>+ </a:t>
            </a:r>
            <a:r>
              <a:rPr lang="en-US" sz="2400" b="1">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e</a:t>
            </a:r>
            <a:r>
              <a:rPr lang="en-GB" sz="2400" b="1" baseline="3000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sym typeface="Century Gothic"/>
              </a:rPr>
              <a:t>→ Ag</a:t>
            </a:r>
            <a:endParaRPr lang="en-US" sz="2400" b="1">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7013DE2D-799F-FC46-86B7-30AB2C0FB58E}"/>
              </a:ext>
            </a:extLst>
          </p:cNvPr>
          <p:cNvSpPr txBox="1"/>
          <p:nvPr/>
        </p:nvSpPr>
        <p:spPr>
          <a:xfrm>
            <a:off x="1032000" y="5124481"/>
            <a:ext cx="10127999" cy="1200329"/>
          </a:xfrm>
          <a:prstGeom prst="rect">
            <a:avLst/>
          </a:prstGeom>
          <a:solidFill>
            <a:schemeClr val="bg1"/>
          </a:solid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Filtration should be used. To filter the mixture to separate the silver, the mixture should be passed through filter paper that has been placed in a funnel. The residue left in the filter paper is silver.</a:t>
            </a:r>
          </a:p>
        </p:txBody>
      </p:sp>
    </p:spTree>
    <p:extLst>
      <p:ext uri="{BB962C8B-B14F-4D97-AF65-F5344CB8AC3E}">
        <p14:creationId xmlns:p14="http://schemas.microsoft.com/office/powerpoint/2010/main" val="203856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a:t>
            </a:r>
          </a:p>
        </p:txBody>
      </p:sp>
      <p:sp>
        <p:nvSpPr>
          <p:cNvPr id="5" name="TextBox 4">
            <a:extLst>
              <a:ext uri="{FF2B5EF4-FFF2-40B4-BE49-F238E27FC236}">
                <a16:creationId xmlns:a16="http://schemas.microsoft.com/office/drawing/2014/main" id="{ACE77816-AE46-E5CD-15D0-99CA3B7CA8CB}"/>
              </a:ext>
            </a:extLst>
          </p:cNvPr>
          <p:cNvSpPr txBox="1"/>
          <p:nvPr/>
        </p:nvSpPr>
        <p:spPr>
          <a:xfrm>
            <a:off x="5782456" y="6418106"/>
            <a:ext cx="2077029" cy="461665"/>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Time (min)</a:t>
            </a:r>
          </a:p>
        </p:txBody>
      </p:sp>
      <p:pic>
        <p:nvPicPr>
          <p:cNvPr id="3" name="Picture 2">
            <a:extLst>
              <a:ext uri="{FF2B5EF4-FFF2-40B4-BE49-F238E27FC236}">
                <a16:creationId xmlns:a16="http://schemas.microsoft.com/office/drawing/2014/main" id="{9165C577-E3B8-3F89-43DE-8E065E076AD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78410" y="-3455"/>
            <a:ext cx="8383441" cy="6076672"/>
          </a:xfrm>
          <a:prstGeom prst="rect">
            <a:avLst/>
          </a:prstGeom>
          <a:noFill/>
          <a:ln>
            <a:noFill/>
          </a:ln>
        </p:spPr>
      </p:pic>
      <p:sp>
        <p:nvSpPr>
          <p:cNvPr id="6" name="TextBox 5">
            <a:extLst>
              <a:ext uri="{FF2B5EF4-FFF2-40B4-BE49-F238E27FC236}">
                <a16:creationId xmlns:a16="http://schemas.microsoft.com/office/drawing/2014/main" id="{D8253228-A226-E647-7ECC-5CA4AE69F8FB}"/>
              </a:ext>
            </a:extLst>
          </p:cNvPr>
          <p:cNvSpPr txBox="1"/>
          <p:nvPr/>
        </p:nvSpPr>
        <p:spPr>
          <a:xfrm rot="16200000">
            <a:off x="-115940" y="2804049"/>
            <a:ext cx="3030514" cy="461665"/>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Mass of Silver (g)</a:t>
            </a:r>
          </a:p>
        </p:txBody>
      </p:sp>
      <p:sp>
        <p:nvSpPr>
          <p:cNvPr id="8" name="TextBox 7">
            <a:extLst>
              <a:ext uri="{FF2B5EF4-FFF2-40B4-BE49-F238E27FC236}">
                <a16:creationId xmlns:a16="http://schemas.microsoft.com/office/drawing/2014/main" id="{8F0968B1-C429-3C46-AAB0-86C7C723B406}"/>
              </a:ext>
            </a:extLst>
          </p:cNvPr>
          <p:cNvSpPr txBox="1"/>
          <p:nvPr/>
        </p:nvSpPr>
        <p:spPr>
          <a:xfrm>
            <a:off x="2178410" y="5965095"/>
            <a:ext cx="8383441" cy="461665"/>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0                        5                         10                       15</a:t>
            </a:r>
          </a:p>
        </p:txBody>
      </p:sp>
      <p:sp>
        <p:nvSpPr>
          <p:cNvPr id="10" name="TextBox 9">
            <a:extLst>
              <a:ext uri="{FF2B5EF4-FFF2-40B4-BE49-F238E27FC236}">
                <a16:creationId xmlns:a16="http://schemas.microsoft.com/office/drawing/2014/main" id="{5D4FD815-BBF9-625A-F047-61820F9719BE}"/>
              </a:ext>
            </a:extLst>
          </p:cNvPr>
          <p:cNvSpPr txBox="1"/>
          <p:nvPr/>
        </p:nvSpPr>
        <p:spPr>
          <a:xfrm>
            <a:off x="1739005" y="1057959"/>
            <a:ext cx="735797" cy="5191549"/>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2.0</a:t>
            </a:r>
          </a:p>
          <a:p>
            <a:endParaRPr lang="en-US" sz="2400" b="1">
              <a:solidFill>
                <a:schemeClr val="accent2">
                  <a:lumMod val="60000"/>
                  <a:lumOff val="40000"/>
                </a:schemeClr>
              </a:solidFill>
              <a:latin typeface="Century Gothic" panose="020B0502020202020204" pitchFamily="34" charset="0"/>
            </a:endParaRPr>
          </a:p>
          <a:p>
            <a:endParaRPr lang="en-US" sz="2400" b="1">
              <a:solidFill>
                <a:schemeClr val="accent2">
                  <a:lumMod val="60000"/>
                  <a:lumOff val="40000"/>
                </a:schemeClr>
              </a:solidFill>
              <a:latin typeface="Century Gothic" panose="020B0502020202020204" pitchFamily="34" charset="0"/>
            </a:endParaRPr>
          </a:p>
          <a:p>
            <a:r>
              <a:rPr lang="en-US" sz="2400" b="1">
                <a:solidFill>
                  <a:schemeClr val="accent2">
                    <a:lumMod val="60000"/>
                    <a:lumOff val="40000"/>
                  </a:schemeClr>
                </a:solidFill>
                <a:latin typeface="Century Gothic" panose="020B0502020202020204" pitchFamily="34" charset="0"/>
              </a:rPr>
              <a:t>1.5</a:t>
            </a:r>
          </a:p>
          <a:p>
            <a:endParaRPr lang="en-US" sz="2400" b="1">
              <a:solidFill>
                <a:schemeClr val="accent2">
                  <a:lumMod val="60000"/>
                  <a:lumOff val="40000"/>
                </a:schemeClr>
              </a:solidFill>
              <a:latin typeface="Century Gothic" panose="020B0502020202020204" pitchFamily="34" charset="0"/>
            </a:endParaRPr>
          </a:p>
          <a:p>
            <a:endParaRPr lang="en-US" sz="2400" b="1">
              <a:solidFill>
                <a:schemeClr val="accent2">
                  <a:lumMod val="60000"/>
                  <a:lumOff val="40000"/>
                </a:schemeClr>
              </a:solidFill>
              <a:latin typeface="Century Gothic" panose="020B0502020202020204" pitchFamily="34" charset="0"/>
            </a:endParaRPr>
          </a:p>
          <a:p>
            <a:r>
              <a:rPr lang="en-US" sz="2400" b="1">
                <a:solidFill>
                  <a:schemeClr val="accent2">
                    <a:lumMod val="60000"/>
                    <a:lumOff val="40000"/>
                  </a:schemeClr>
                </a:solidFill>
                <a:latin typeface="Century Gothic" panose="020B0502020202020204" pitchFamily="34" charset="0"/>
              </a:rPr>
              <a:t>1.0</a:t>
            </a:r>
          </a:p>
          <a:p>
            <a:endParaRPr lang="en-US" sz="2400" b="1">
              <a:solidFill>
                <a:schemeClr val="accent2">
                  <a:lumMod val="60000"/>
                  <a:lumOff val="40000"/>
                </a:schemeClr>
              </a:solidFill>
              <a:latin typeface="Century Gothic" panose="020B0502020202020204" pitchFamily="34" charset="0"/>
            </a:endParaRPr>
          </a:p>
          <a:p>
            <a:pPr>
              <a:lnSpc>
                <a:spcPct val="150000"/>
              </a:lnSpc>
            </a:pPr>
            <a:endParaRPr lang="en-US" sz="2400" b="1">
              <a:solidFill>
                <a:schemeClr val="accent2">
                  <a:lumMod val="60000"/>
                  <a:lumOff val="40000"/>
                </a:schemeClr>
              </a:solidFill>
              <a:latin typeface="Century Gothic" panose="020B0502020202020204" pitchFamily="34" charset="0"/>
            </a:endParaRPr>
          </a:p>
          <a:p>
            <a:pPr>
              <a:lnSpc>
                <a:spcPct val="150000"/>
              </a:lnSpc>
            </a:pPr>
            <a:r>
              <a:rPr lang="en-US" sz="2400" b="1">
                <a:solidFill>
                  <a:schemeClr val="accent2">
                    <a:lumMod val="60000"/>
                    <a:lumOff val="40000"/>
                  </a:schemeClr>
                </a:solidFill>
                <a:latin typeface="Century Gothic" panose="020B0502020202020204" pitchFamily="34" charset="0"/>
              </a:rPr>
              <a:t>0.5</a:t>
            </a:r>
          </a:p>
          <a:p>
            <a:pPr>
              <a:lnSpc>
                <a:spcPct val="150000"/>
              </a:lnSpc>
            </a:pPr>
            <a:endParaRPr lang="en-US" sz="2400" b="1">
              <a:solidFill>
                <a:schemeClr val="accent2">
                  <a:lumMod val="60000"/>
                  <a:lumOff val="40000"/>
                </a:schemeClr>
              </a:solidFill>
              <a:latin typeface="Century Gothic" panose="020B0502020202020204" pitchFamily="34" charset="0"/>
            </a:endParaRPr>
          </a:p>
          <a:p>
            <a:pPr>
              <a:lnSpc>
                <a:spcPct val="150000"/>
              </a:lnSpc>
            </a:pPr>
            <a:r>
              <a:rPr lang="en-US" sz="2400" b="1">
                <a:solidFill>
                  <a:schemeClr val="accent2">
                    <a:lumMod val="60000"/>
                    <a:lumOff val="40000"/>
                  </a:schemeClr>
                </a:solidFill>
                <a:latin typeface="Century Gothic" panose="020B0502020202020204" pitchFamily="34" charset="0"/>
              </a:rPr>
              <a:t>    0 </a:t>
            </a:r>
          </a:p>
        </p:txBody>
      </p:sp>
      <p:sp>
        <p:nvSpPr>
          <p:cNvPr id="11" name="TextBox 10">
            <a:extLst>
              <a:ext uri="{FF2B5EF4-FFF2-40B4-BE49-F238E27FC236}">
                <a16:creationId xmlns:a16="http://schemas.microsoft.com/office/drawing/2014/main" id="{6A1D4FF0-AC13-A908-4EA7-98BAD9A69E3F}"/>
              </a:ext>
            </a:extLst>
          </p:cNvPr>
          <p:cNvSpPr txBox="1"/>
          <p:nvPr/>
        </p:nvSpPr>
        <p:spPr>
          <a:xfrm>
            <a:off x="2156639" y="5648906"/>
            <a:ext cx="574801" cy="461665"/>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X</a:t>
            </a:r>
          </a:p>
        </p:txBody>
      </p:sp>
      <p:sp>
        <p:nvSpPr>
          <p:cNvPr id="12" name="TextBox 11">
            <a:extLst>
              <a:ext uri="{FF2B5EF4-FFF2-40B4-BE49-F238E27FC236}">
                <a16:creationId xmlns:a16="http://schemas.microsoft.com/office/drawing/2014/main" id="{6EAAE96B-EDA5-3926-8EEF-4A3299E5C49D}"/>
              </a:ext>
            </a:extLst>
          </p:cNvPr>
          <p:cNvSpPr txBox="1"/>
          <p:nvPr/>
        </p:nvSpPr>
        <p:spPr>
          <a:xfrm>
            <a:off x="4464410" y="4288887"/>
            <a:ext cx="574801" cy="461665"/>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X</a:t>
            </a:r>
          </a:p>
        </p:txBody>
      </p:sp>
      <p:sp>
        <p:nvSpPr>
          <p:cNvPr id="13" name="TextBox 12">
            <a:extLst>
              <a:ext uri="{FF2B5EF4-FFF2-40B4-BE49-F238E27FC236}">
                <a16:creationId xmlns:a16="http://schemas.microsoft.com/office/drawing/2014/main" id="{CC854C09-B524-C439-EC64-AE6DE1C675CD}"/>
              </a:ext>
            </a:extLst>
          </p:cNvPr>
          <p:cNvSpPr txBox="1"/>
          <p:nvPr/>
        </p:nvSpPr>
        <p:spPr>
          <a:xfrm>
            <a:off x="6751281" y="3248732"/>
            <a:ext cx="574801" cy="461665"/>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X</a:t>
            </a:r>
          </a:p>
        </p:txBody>
      </p:sp>
      <p:sp>
        <p:nvSpPr>
          <p:cNvPr id="14" name="TextBox 13">
            <a:extLst>
              <a:ext uri="{FF2B5EF4-FFF2-40B4-BE49-F238E27FC236}">
                <a16:creationId xmlns:a16="http://schemas.microsoft.com/office/drawing/2014/main" id="{35F1D951-C0AA-AB04-9CFA-07FC2A503212}"/>
              </a:ext>
            </a:extLst>
          </p:cNvPr>
          <p:cNvSpPr txBox="1"/>
          <p:nvPr/>
        </p:nvSpPr>
        <p:spPr>
          <a:xfrm>
            <a:off x="9036411" y="1737981"/>
            <a:ext cx="574801" cy="461665"/>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X</a:t>
            </a:r>
          </a:p>
        </p:txBody>
      </p:sp>
      <p:cxnSp>
        <p:nvCxnSpPr>
          <p:cNvPr id="16" name="Straight Connector 15">
            <a:extLst>
              <a:ext uri="{FF2B5EF4-FFF2-40B4-BE49-F238E27FC236}">
                <a16:creationId xmlns:a16="http://schemas.microsoft.com/office/drawing/2014/main" id="{DCD98937-6E93-D854-70ED-99DD2EC16843}"/>
              </a:ext>
            </a:extLst>
          </p:cNvPr>
          <p:cNvCxnSpPr/>
          <p:nvPr/>
        </p:nvCxnSpPr>
        <p:spPr>
          <a:xfrm flipV="1">
            <a:off x="2337553" y="1519624"/>
            <a:ext cx="7938561" cy="4341438"/>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0D7CD68-9421-BA20-36D9-AD6676C77CA0}"/>
              </a:ext>
            </a:extLst>
          </p:cNvPr>
          <p:cNvSpPr txBox="1"/>
          <p:nvPr/>
        </p:nvSpPr>
        <p:spPr>
          <a:xfrm>
            <a:off x="2337553" y="107614"/>
            <a:ext cx="8119053" cy="830997"/>
          </a:xfrm>
          <a:prstGeom prst="rect">
            <a:avLst/>
          </a:prstGeom>
          <a:solidFill>
            <a:schemeClr val="bg1"/>
          </a:solid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(e) The longer the solution is electrolysed, the greater the mass of silver product is made.</a:t>
            </a:r>
          </a:p>
        </p:txBody>
      </p:sp>
    </p:spTree>
    <p:extLst>
      <p:ext uri="{BB962C8B-B14F-4D97-AF65-F5344CB8AC3E}">
        <p14:creationId xmlns:p14="http://schemas.microsoft.com/office/powerpoint/2010/main" val="1897831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0" grpId="0"/>
      <p:bldP spid="11" grpId="0"/>
      <p:bldP spid="12" grpId="0"/>
      <p:bldP spid="13" grpId="0"/>
      <p:bldP spid="14"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996078"/>
            <a:ext cx="10419840" cy="1569660"/>
          </a:xfrm>
          <a:prstGeom prst="rect">
            <a:avLst/>
          </a:prstGeom>
          <a:noFill/>
        </p:spPr>
        <p:txBody>
          <a:bodyPr wrap="none" rtlCol="0">
            <a:spAutoFit/>
          </a:bodyPr>
          <a:lstStyle/>
          <a:p>
            <a:pPr marL="457200" indent="-457200">
              <a:buAutoNum type="arabicPeriod"/>
            </a:pPr>
            <a:r>
              <a:rPr lang="en-GB" sz="2400">
                <a:latin typeface="Century Gothic" panose="020B0502020202020204" pitchFamily="34" charset="0"/>
              </a:rPr>
              <a:t>Which answer is not a reason that graphite is used for electrodes?</a:t>
            </a:r>
          </a:p>
          <a:p>
            <a:pPr marL="342900" indent="-342900">
              <a:buFont typeface="Wingdings" pitchFamily="2" charset="2"/>
              <a:buChar char="q"/>
            </a:pPr>
            <a:r>
              <a:rPr lang="en-GB" sz="2400">
                <a:latin typeface="Century Gothic" panose="020B0502020202020204" pitchFamily="34" charset="0"/>
              </a:rPr>
              <a:t>A. Graphite is an inert material</a:t>
            </a:r>
          </a:p>
          <a:p>
            <a:pPr marL="342900" indent="-342900">
              <a:buFont typeface="Wingdings" pitchFamily="2" charset="2"/>
              <a:buChar char="q"/>
            </a:pPr>
            <a:r>
              <a:rPr lang="en-GB" sz="2400">
                <a:latin typeface="Century Gothic" panose="020B0502020202020204" pitchFamily="34" charset="0"/>
              </a:rPr>
              <a:t>B. Graphite is a simple covalent substance</a:t>
            </a:r>
          </a:p>
          <a:p>
            <a:pPr marL="342900" indent="-342900">
              <a:buFont typeface="Wingdings" pitchFamily="2" charset="2"/>
              <a:buChar char="q"/>
            </a:pPr>
            <a:r>
              <a:rPr lang="en-GB" sz="2400">
                <a:latin typeface="Century Gothic" panose="020B0502020202020204" pitchFamily="34" charset="0"/>
              </a:rPr>
              <a:t>C. Graphite is a good conductor of electricity</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2762126"/>
            <a:ext cx="10961438" cy="1938992"/>
          </a:xfrm>
          <a:prstGeom prst="rect">
            <a:avLst/>
          </a:prstGeom>
          <a:noFill/>
        </p:spPr>
        <p:txBody>
          <a:bodyPr wrap="square" rtlCol="0">
            <a:spAutoFit/>
          </a:bodyPr>
          <a:lstStyle/>
          <a:p>
            <a:r>
              <a:rPr lang="en-GB" sz="2400">
                <a:latin typeface="Century Gothic" panose="020B0502020202020204" pitchFamily="34" charset="0"/>
              </a:rPr>
              <a:t>2. What will a student observe at the negative electrode when carrying out the electrolysis of sodium chloride?</a:t>
            </a:r>
          </a:p>
          <a:p>
            <a:pPr marL="342900" indent="-342900">
              <a:buFont typeface="Wingdings" pitchFamily="2" charset="2"/>
              <a:buChar char="q"/>
            </a:pPr>
            <a:r>
              <a:rPr lang="en-GB" sz="2400">
                <a:latin typeface="Century Gothic" panose="020B0502020202020204" pitchFamily="34" charset="0"/>
              </a:rPr>
              <a:t>A. A solid will form (sodium metal)</a:t>
            </a:r>
          </a:p>
          <a:p>
            <a:pPr marL="342900" indent="-342900">
              <a:buFont typeface="Wingdings" pitchFamily="2" charset="2"/>
              <a:buChar char="q"/>
            </a:pPr>
            <a:r>
              <a:rPr lang="en-GB" sz="2400">
                <a:latin typeface="Century Gothic" panose="020B0502020202020204" pitchFamily="34" charset="0"/>
              </a:rPr>
              <a:t>B. A gas will form (chlorine gas)</a:t>
            </a:r>
          </a:p>
          <a:p>
            <a:pPr marL="342900" indent="-342900">
              <a:buFont typeface="Wingdings" pitchFamily="2" charset="2"/>
              <a:buChar char="q"/>
            </a:pPr>
            <a:r>
              <a:rPr lang="en-GB" sz="2400">
                <a:latin typeface="Century Gothic" panose="020B0502020202020204" pitchFamily="34" charset="0"/>
              </a:rPr>
              <a:t>C. A gas will form (hydrogen gas)</a:t>
            </a:r>
          </a:p>
        </p:txBody>
      </p:sp>
      <p:sp>
        <p:nvSpPr>
          <p:cNvPr id="5" name="TextBox 4">
            <a:extLst>
              <a:ext uri="{FF2B5EF4-FFF2-40B4-BE49-F238E27FC236}">
                <a16:creationId xmlns:a16="http://schemas.microsoft.com/office/drawing/2014/main" id="{FA56AB9A-831D-8048-BB27-E49EAE012180}"/>
              </a:ext>
            </a:extLst>
          </p:cNvPr>
          <p:cNvSpPr txBox="1"/>
          <p:nvPr/>
        </p:nvSpPr>
        <p:spPr>
          <a:xfrm>
            <a:off x="539999" y="4920236"/>
            <a:ext cx="10961439" cy="1938992"/>
          </a:xfrm>
          <a:prstGeom prst="rect">
            <a:avLst/>
          </a:prstGeom>
          <a:noFill/>
        </p:spPr>
        <p:txBody>
          <a:bodyPr wrap="square" rtlCol="0">
            <a:spAutoFit/>
          </a:bodyPr>
          <a:lstStyle/>
          <a:p>
            <a:r>
              <a:rPr lang="en-GB" sz="2400">
                <a:latin typeface="Century Gothic" panose="020B0502020202020204" pitchFamily="34" charset="0"/>
              </a:rPr>
              <a:t>3. A gas is collected at the negative electrode. When a lit splint is placed in the gas, a squeaky pop sound is heard. What is the gas?</a:t>
            </a:r>
          </a:p>
          <a:p>
            <a:pPr marL="342900" indent="-342900">
              <a:buFont typeface="Wingdings" pitchFamily="2" charset="2"/>
              <a:buChar char="q"/>
            </a:pPr>
            <a:r>
              <a:rPr lang="en-GB" sz="2400">
                <a:latin typeface="Century Gothic" panose="020B0502020202020204" pitchFamily="34" charset="0"/>
              </a:rPr>
              <a:t>A. Hydrogen</a:t>
            </a:r>
          </a:p>
          <a:p>
            <a:pPr marL="342900" indent="-342900">
              <a:buFont typeface="Wingdings" pitchFamily="2" charset="2"/>
              <a:buChar char="q"/>
            </a:pPr>
            <a:r>
              <a:rPr lang="en-GB" sz="2400">
                <a:latin typeface="Century Gothic" panose="020B0502020202020204" pitchFamily="34" charset="0"/>
              </a:rPr>
              <a:t>B. Oxygen</a:t>
            </a:r>
          </a:p>
          <a:p>
            <a:pPr marL="342900" indent="-342900">
              <a:buFont typeface="Wingdings" pitchFamily="2" charset="2"/>
              <a:buChar char="q"/>
            </a:pPr>
            <a:r>
              <a:rPr lang="en-GB" sz="2400">
                <a:latin typeface="Century Gothic" panose="020B0502020202020204" pitchFamily="34" charset="0"/>
              </a:rPr>
              <a:t>C. Chlorine</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587538"/>
            <a:ext cx="530915" cy="646331"/>
          </a:xfrm>
          <a:prstGeom prst="rect">
            <a:avLst/>
          </a:prstGeom>
          <a:noFill/>
        </p:spPr>
        <p:txBody>
          <a:bodyPr wrap="none" rtlCol="0">
            <a:spAutoFit/>
          </a:bodyPr>
          <a:lstStyle/>
          <a:p>
            <a:r>
              <a:rPr lang="en-GB" sz="3600" b="1">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39999" y="4038717"/>
            <a:ext cx="530915" cy="646331"/>
          </a:xfrm>
          <a:prstGeom prst="rect">
            <a:avLst/>
          </a:prstGeom>
          <a:noFill/>
        </p:spPr>
        <p:txBody>
          <a:bodyPr wrap="none" rtlCol="0">
            <a:spAutoFit/>
          </a:bodyPr>
          <a:lstStyle/>
          <a:p>
            <a:r>
              <a:rPr lang="en-GB" sz="3600" b="1">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539998" y="5511696"/>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75972199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C4.2.11 C4.2.12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Required Practical: Electrolysis of Aqueous Solutions </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342900" marR="0" lvl="0" indent="-342900" algn="l" rtl="0">
              <a:lnSpc>
                <a:spcPct val="100000"/>
              </a:lnSpc>
              <a:spcBef>
                <a:spcPts val="0"/>
              </a:spcBef>
              <a:spcAft>
                <a:spcPts val="0"/>
              </a:spcAft>
              <a:buClr>
                <a:srgbClr val="000000"/>
              </a:buClr>
              <a:buSzPts val="2400"/>
              <a:buFont typeface="+mj-lt"/>
              <a:buAutoNum type="arabicPeriod"/>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is used to measure current in a circuit?</a:t>
            </a:r>
            <a:endParaRPr lang="en-GB" sz="2400" b="0" i="0" u="none" strike="noStrike" cap="none" dirty="0">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the ions that water produces in a solution.</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the test for hydrogen gas.</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Sodium chloride solution contains two types of positive ions, hydrogen ions (H+) and sodium ions (Na+). Why is hydrogen produced at the negative electrode and not sodium?</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Balance the half equation H</a:t>
            </a:r>
            <a:r>
              <a:rPr lang="en-GB" sz="2400" baseline="30000" dirty="0">
                <a:solidFill>
                  <a:schemeClr val="dk1"/>
                </a:solidFill>
                <a:latin typeface="Century Gothic"/>
                <a:ea typeface="Century Gothic"/>
                <a:cs typeface="Century Gothic"/>
                <a:sym typeface="Century Gothic"/>
              </a:rPr>
              <a:t>+</a:t>
            </a:r>
            <a:r>
              <a:rPr lang="en-GB" sz="2400" dirty="0">
                <a:solidFill>
                  <a:schemeClr val="dk1"/>
                </a:solidFill>
                <a:latin typeface="Century Gothic"/>
                <a:ea typeface="Century Gothic"/>
                <a:cs typeface="Century Gothic"/>
                <a:sym typeface="Century Gothic"/>
              </a:rPr>
              <a:t> + e</a:t>
            </a:r>
            <a:r>
              <a:rPr lang="en-GB" sz="2400" baseline="30000" dirty="0">
                <a:solidFill>
                  <a:schemeClr val="dk1"/>
                </a:solidFill>
                <a:latin typeface="Century Gothic"/>
                <a:ea typeface="Century Gothic"/>
                <a:cs typeface="Century Gothic"/>
                <a:sym typeface="Century Gothic"/>
              </a:rPr>
              <a:t>-</a:t>
            </a:r>
            <a:r>
              <a:rPr lang="en-GB" sz="2400" dirty="0">
                <a:solidFill>
                  <a:schemeClr val="dk1"/>
                </a:solidFill>
                <a:latin typeface="Century Gothic"/>
                <a:ea typeface="Century Gothic"/>
                <a:cs typeface="Century Gothic"/>
                <a:sym typeface="Century Gothic"/>
              </a:rPr>
              <a:t> → H</a:t>
            </a:r>
            <a:r>
              <a:rPr lang="en-GB" sz="2400" baseline="-25000" dirty="0">
                <a:solidFill>
                  <a:schemeClr val="dk1"/>
                </a:solidFill>
                <a:latin typeface="Century Gothic"/>
                <a:ea typeface="Century Gothic"/>
                <a:cs typeface="Century Gothic"/>
                <a:sym typeface="Century Gothic"/>
              </a:rPr>
              <a:t>2</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45068"/>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An ammeter is used to measure current.</a:t>
            </a:r>
            <a:endParaRPr sz="1400" b="1" i="0" u="none" strike="noStrike" cap="none">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19462" y="2701630"/>
            <a:ext cx="966348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Water produces hydrogen (H</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and hydroxide (OH</a:t>
            </a:r>
            <a:r>
              <a:rPr lang="en-GB" sz="2400" b="1" i="0" u="none" strike="noStrike" cap="none" baseline="30000">
                <a:solidFill>
                  <a:schemeClr val="accent1"/>
                </a:solidFill>
                <a:latin typeface="Century Gothic"/>
                <a:ea typeface="Century Gothic"/>
                <a:cs typeface="Century Gothic"/>
                <a:sym typeface="Century Gothic"/>
              </a:rPr>
              <a:t>-</a:t>
            </a:r>
            <a:r>
              <a:rPr lang="en-GB" sz="2400" b="1" i="0" u="none" strike="noStrike" cap="none">
                <a:solidFill>
                  <a:schemeClr val="accent1"/>
                </a:solidFill>
                <a:latin typeface="Century Gothic"/>
                <a:ea typeface="Century Gothic"/>
                <a:cs typeface="Century Gothic"/>
                <a:sym typeface="Century Gothic"/>
              </a:rPr>
              <a:t>) ions</a:t>
            </a:r>
            <a:endParaRPr sz="1400" b="1" i="0" u="none" strike="noStrike" cap="none">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3" y="3448854"/>
            <a:ext cx="1011724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If a lit splint in placed in hydrogen gas, a squeaky pop is heard. </a:t>
            </a:r>
            <a:endParaRPr sz="1400" b="1" i="0" u="none" strike="noStrike" cap="none">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2" y="4891535"/>
            <a:ext cx="1011724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Sodium is more reactive than hydrogen, so therefore hydrogen is produced at the cathode.</a:t>
            </a:r>
            <a:endParaRPr sz="1400" b="1" i="0" u="none" strike="noStrike" cap="none">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9462" y="6042058"/>
            <a:ext cx="7646635" cy="461665"/>
          </a:xfrm>
          <a:prstGeom prst="rect">
            <a:avLst/>
          </a:prstGeom>
          <a:noFill/>
          <a:ln>
            <a:noFill/>
          </a:ln>
        </p:spPr>
        <p:txBody>
          <a:bodyPr spcFirstLastPara="1" wrap="square" lIns="91425" tIns="45700" rIns="91425" bIns="45700" anchor="t" anchorCtr="0">
            <a:spAutoFit/>
          </a:bodyPr>
          <a:lstStyle/>
          <a:p>
            <a:pPr lvl="0">
              <a:buClr>
                <a:schemeClr val="dk1"/>
              </a:buClr>
              <a:buSzPts val="2400"/>
            </a:pPr>
            <a:r>
              <a:rPr lang="en-GB" sz="2400" b="1">
                <a:solidFill>
                  <a:schemeClr val="accent1"/>
                </a:solidFill>
                <a:latin typeface="Century Gothic"/>
                <a:ea typeface="Century Gothic"/>
                <a:cs typeface="Century Gothic"/>
                <a:sym typeface="Century Gothic"/>
              </a:rPr>
              <a:t>2H</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+ 2e</a:t>
            </a:r>
            <a:r>
              <a:rPr lang="en-GB" sz="2400" b="1" baseline="30000">
                <a:solidFill>
                  <a:schemeClr val="accent1"/>
                </a:solidFill>
                <a:latin typeface="Century Gothic"/>
                <a:ea typeface="Century Gothic"/>
                <a:cs typeface="Century Gothic"/>
                <a:sym typeface="Century Gothic"/>
              </a:rPr>
              <a:t>-</a:t>
            </a:r>
            <a:r>
              <a:rPr lang="en-GB" sz="2400" b="1">
                <a:solidFill>
                  <a:schemeClr val="accent1"/>
                </a:solidFill>
                <a:latin typeface="Century Gothic"/>
                <a:ea typeface="Century Gothic"/>
                <a:cs typeface="Century Gothic"/>
                <a:sym typeface="Century Gothic"/>
              </a:rPr>
              <a:t> → H</a:t>
            </a:r>
            <a:r>
              <a:rPr lang="en-GB" sz="2400" b="1" baseline="-25000">
                <a:solidFill>
                  <a:schemeClr val="accent1"/>
                </a:solidFill>
                <a:latin typeface="Century Gothic"/>
                <a:ea typeface="Century Gothic"/>
                <a:cs typeface="Century Gothic"/>
                <a:sym typeface="Century Gothic"/>
              </a:rPr>
              <a:t>2</a:t>
            </a:r>
          </a:p>
        </p:txBody>
      </p:sp>
      <p:pic>
        <p:nvPicPr>
          <p:cNvPr id="2" name="Picture 1" descr="A picture containing clipart&#10;&#10;Description automatically generated">
            <a:extLst>
              <a:ext uri="{FF2B5EF4-FFF2-40B4-BE49-F238E27FC236}">
                <a16:creationId xmlns:a16="http://schemas.microsoft.com/office/drawing/2014/main" id="{6F7314E9-607A-0F23-16D0-8420D058124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035309" cy="6309379"/>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Required Practical: Electrolysis of Aqueous Solutions </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indent="-457200">
              <a:buClr>
                <a:schemeClr val="dk1"/>
              </a:buClr>
              <a:buSzPts val="2400"/>
              <a:buFont typeface="+mj-lt"/>
              <a:buAutoNum type="arabicPeriod"/>
            </a:pPr>
            <a:r>
              <a:rPr lang="en-GB" sz="2400" dirty="0">
                <a:solidFill>
                  <a:schemeClr val="dk1"/>
                </a:solidFill>
                <a:latin typeface="Century Gothic"/>
                <a:sym typeface="Century Gothic"/>
              </a:rPr>
              <a:t>What is used to measure current in a circuit?</a:t>
            </a:r>
            <a:endParaRPr sz="2400" dirty="0">
              <a:solidFill>
                <a:schemeClr val="dk1"/>
              </a:solidFill>
              <a:latin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sym typeface="Century Gothic"/>
              </a:rPr>
              <a:t>State the ions that water produces in a solution.</a:t>
            </a:r>
          </a:p>
          <a:p>
            <a:pPr marL="457200" lvl="0" indent="-457200">
              <a:buClr>
                <a:schemeClr val="dk1"/>
              </a:buClr>
              <a:buSzPts val="2400"/>
              <a:buFont typeface="+mj-lt"/>
              <a:buAutoNum type="arabicPeriod"/>
            </a:pPr>
            <a:r>
              <a:rPr lang="en-GB" sz="2400" dirty="0">
                <a:solidFill>
                  <a:schemeClr val="dk1"/>
                </a:solidFill>
                <a:latin typeface="Century Gothic"/>
                <a:sym typeface="Century Gothic"/>
              </a:rPr>
              <a:t>Describe the test for hydrogen gas.</a:t>
            </a:r>
          </a:p>
          <a:p>
            <a:pPr marL="45720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Sodium chloride solution contains two types of positive ions, hydrogen ions (H+) and sodium ions (Na+). Why is hydrogen produced at the negative electrode and not sodium?</a:t>
            </a: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Balance the half equation H</a:t>
            </a:r>
            <a:r>
              <a:rPr lang="en-GB" sz="2400" baseline="30000" dirty="0">
                <a:solidFill>
                  <a:schemeClr val="dk1"/>
                </a:solidFill>
                <a:latin typeface="Century Gothic"/>
                <a:ea typeface="Century Gothic"/>
                <a:cs typeface="Century Gothic"/>
                <a:sym typeface="Century Gothic"/>
              </a:rPr>
              <a:t>+</a:t>
            </a:r>
            <a:r>
              <a:rPr lang="en-GB" sz="2400" dirty="0">
                <a:solidFill>
                  <a:schemeClr val="dk1"/>
                </a:solidFill>
                <a:latin typeface="Century Gothic"/>
                <a:ea typeface="Century Gothic"/>
                <a:cs typeface="Century Gothic"/>
                <a:sym typeface="Century Gothic"/>
              </a:rPr>
              <a:t> + e</a:t>
            </a:r>
            <a:r>
              <a:rPr lang="en-GB" sz="2400" baseline="30000" dirty="0">
                <a:solidFill>
                  <a:schemeClr val="dk1"/>
                </a:solidFill>
                <a:latin typeface="Century Gothic"/>
                <a:ea typeface="Century Gothic"/>
                <a:cs typeface="Century Gothic"/>
                <a:sym typeface="Century Gothic"/>
              </a:rPr>
              <a:t>-</a:t>
            </a:r>
            <a:r>
              <a:rPr lang="en-GB" sz="2400" dirty="0">
                <a:solidFill>
                  <a:schemeClr val="dk1"/>
                </a:solidFill>
                <a:latin typeface="Century Gothic"/>
                <a:ea typeface="Century Gothic"/>
                <a:cs typeface="Century Gothic"/>
                <a:sym typeface="Century Gothic"/>
              </a:rPr>
              <a:t> → H</a:t>
            </a:r>
            <a:r>
              <a:rPr lang="en-GB" sz="2400" baseline="-25000" dirty="0">
                <a:solidFill>
                  <a:schemeClr val="dk1"/>
                </a:solidFill>
                <a:latin typeface="Century Gothic"/>
                <a:ea typeface="Century Gothic"/>
                <a:cs typeface="Century Gothic"/>
                <a:sym typeface="Century Gothic"/>
              </a:rPr>
              <a:t>2 </a:t>
            </a:r>
          </a:p>
          <a:p>
            <a:pPr lvl="0">
              <a:buClr>
                <a:schemeClr val="dk1"/>
              </a:buClr>
              <a:buSzPts val="2400"/>
            </a:pPr>
            <a:endParaRPr lang="en-GB" sz="2400" b="1" i="0" u="none" strike="noStrike" cap="none" baseline="-25000" dirty="0">
              <a:solidFill>
                <a:schemeClr val="dk1"/>
              </a:solidFill>
              <a:latin typeface="Century Gothic"/>
              <a:ea typeface="Century Gothic"/>
              <a:cs typeface="Century Gothic"/>
              <a:sym typeface="Century Gothic"/>
            </a:endParaRPr>
          </a:p>
          <a:p>
            <a:pPr lvl="0">
              <a:buClr>
                <a:schemeClr val="dk1"/>
              </a:buClr>
              <a:buSzPts val="2400"/>
            </a:pPr>
            <a:r>
              <a:rPr lang="en-US" sz="2400" b="1" i="0" u="none" strike="noStrike" cap="none" dirty="0">
                <a:solidFill>
                  <a:schemeClr val="dk1"/>
                </a:solidFill>
                <a:latin typeface="Century Gothic"/>
                <a:ea typeface="Century Gothic"/>
                <a:cs typeface="Century Gothic"/>
                <a:sym typeface="Century Gothic"/>
              </a:rPr>
              <a:t>Drill</a:t>
            </a:r>
            <a:r>
              <a:rPr lang="en-US" sz="2400" b="1" dirty="0">
                <a:solidFill>
                  <a:schemeClr val="dk1"/>
                </a:solidFill>
                <a:latin typeface="Century Gothic"/>
                <a:ea typeface="Century Gothic"/>
                <a:cs typeface="Century Gothic"/>
                <a:sym typeface="Century Gothic"/>
              </a:rPr>
              <a:t>:</a:t>
            </a:r>
          </a:p>
          <a:p>
            <a:pPr lvl="0">
              <a:buClr>
                <a:schemeClr val="dk1"/>
              </a:buClr>
              <a:buSzPts val="2400"/>
            </a:pPr>
            <a:endParaRPr lang="en-US" sz="1400" b="0" i="0" u="none" strike="noStrike" cap="none" dirty="0">
              <a:solidFill>
                <a:srgbClr val="000000"/>
              </a:solidFill>
              <a:latin typeface="Arial"/>
              <a:ea typeface="Arial"/>
              <a:cs typeface="Arial"/>
              <a:sym typeface="Arial"/>
            </a:endParaRPr>
          </a:p>
          <a:p>
            <a:pPr marR="0" lvl="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State the ions in molten sodium chloride</a:t>
            </a:r>
            <a:endParaRPr lang="en-GB" sz="2400" dirty="0">
              <a:solidFill>
                <a:schemeClr val="dk1"/>
              </a:solidFill>
              <a:latin typeface="Century Gothic"/>
              <a:sym typeface="Arial"/>
            </a:endParaRPr>
          </a:p>
          <a:p>
            <a:pPr marR="0" lvl="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State the ions in sodium chloride solution.</a:t>
            </a:r>
          </a:p>
          <a:p>
            <a:pPr marL="461963" marR="0" lvl="0" indent="-461963">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Deduce which ions would be discharged at each electrode in the electrolysis of sodium chloride solution.</a:t>
            </a:r>
          </a:p>
        </p:txBody>
      </p:sp>
      <p:pic>
        <p:nvPicPr>
          <p:cNvPr id="2" name="Picture 1" descr="A picture containing clipart&#10;&#10;Description automatically generated">
            <a:extLst>
              <a:ext uri="{FF2B5EF4-FFF2-40B4-BE49-F238E27FC236}">
                <a16:creationId xmlns:a16="http://schemas.microsoft.com/office/drawing/2014/main" id="{BAB1B3A8-24ED-C916-78E4-A9C5690523A1}"/>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61715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Required Practical: Electrolysis of Aqueous Solutions </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If you can quench your thirst by walking to the kitchen for a glass of water, then you are one of the lucky ones. Almost 2 billion people worldwide do not have easy access to drinking water, according to the World Health Organisation (WHO). Half of the world’s population could be living in areas that are facing water </a:t>
            </a:r>
            <a:r>
              <a:rPr lang="en-GB" sz="2000" b="1" i="0" u="none" strike="noStrike" cap="none" dirty="0">
                <a:solidFill>
                  <a:schemeClr val="dk1"/>
                </a:solidFill>
                <a:latin typeface="Century Gothic"/>
                <a:ea typeface="Century Gothic"/>
                <a:cs typeface="Century Gothic"/>
                <a:sym typeface="Century Gothic"/>
              </a:rPr>
              <a:t>scarcity</a:t>
            </a:r>
            <a:r>
              <a:rPr lang="en-GB" sz="2000" i="0" u="none" strike="noStrike" cap="none" dirty="0">
                <a:solidFill>
                  <a:schemeClr val="dk1"/>
                </a:solidFill>
                <a:latin typeface="Century Gothic"/>
                <a:ea typeface="Century Gothic"/>
                <a:cs typeface="Century Gothic"/>
                <a:sym typeface="Century Gothic"/>
              </a:rPr>
              <a:t> by 2025, according to UNICEF. Scientists are busy thinking of solutions. One option is to take salty water from the ocean and make it drinkable using a process called desalination. Desalination</a:t>
            </a:r>
            <a:r>
              <a:rPr lang="en-GB" sz="2000" dirty="0">
                <a:solidFill>
                  <a:schemeClr val="dk1"/>
                </a:solidFill>
                <a:latin typeface="Century Gothic"/>
                <a:ea typeface="Century Gothic"/>
                <a:cs typeface="Century Gothic"/>
                <a:sym typeface="Century Gothic"/>
              </a:rPr>
              <a:t> requires a lot of energy, but it may be possible to power the process using solar energy. Other solutions include capturing water from the air or from the sea, and there are even technologies that can produce </a:t>
            </a:r>
            <a:r>
              <a:rPr lang="en-GB" sz="2000" b="1" dirty="0">
                <a:solidFill>
                  <a:schemeClr val="dk1"/>
                </a:solidFill>
                <a:latin typeface="Century Gothic"/>
                <a:ea typeface="Century Gothic"/>
                <a:cs typeface="Century Gothic"/>
                <a:sym typeface="Century Gothic"/>
              </a:rPr>
              <a:t>potable</a:t>
            </a:r>
            <a:r>
              <a:rPr lang="en-GB" sz="2000" dirty="0">
                <a:solidFill>
                  <a:schemeClr val="dk1"/>
                </a:solidFill>
                <a:latin typeface="Century Gothic"/>
                <a:ea typeface="Century Gothic"/>
                <a:cs typeface="Century Gothic"/>
                <a:sym typeface="Century Gothic"/>
              </a:rPr>
              <a:t> </a:t>
            </a:r>
            <a:r>
              <a:rPr lang="en-GB" sz="2000" b="1" dirty="0">
                <a:solidFill>
                  <a:schemeClr val="dk1"/>
                </a:solidFill>
                <a:latin typeface="Century Gothic"/>
                <a:ea typeface="Century Gothic"/>
                <a:cs typeface="Century Gothic"/>
                <a:sym typeface="Century Gothic"/>
              </a:rPr>
              <a:t>water</a:t>
            </a:r>
            <a:r>
              <a:rPr lang="en-GB" sz="2000" dirty="0">
                <a:solidFill>
                  <a:schemeClr val="dk1"/>
                </a:solidFill>
                <a:latin typeface="Century Gothic"/>
                <a:ea typeface="Century Gothic"/>
                <a:cs typeface="Century Gothic"/>
                <a:sym typeface="Century Gothic"/>
              </a:rPr>
              <a:t> from human faeces!</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How many people worldwide do not have easy access to drinking water?</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What proportion of the world’s population are facing water scarcity by 2025?</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the words in </a:t>
            </a:r>
            <a:r>
              <a:rPr lang="en-GB" sz="2000" b="1" dirty="0">
                <a:solidFill>
                  <a:schemeClr val="dk1"/>
                </a:solidFill>
                <a:latin typeface="Century Gothic"/>
                <a:ea typeface="Century Gothic"/>
                <a:cs typeface="Century Gothic"/>
                <a:sym typeface="Century Gothic"/>
              </a:rPr>
              <a:t>bold</a:t>
            </a:r>
            <a:r>
              <a:rPr lang="en-GB" sz="20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Describe one possible solution to bring clean drinking water to more people worldwide.</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2F119B1F-27ED-8D45-F0F4-4312B3468FE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C4.2.11 C4.2.12</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149178"/>
            <a:ext cx="7622151" cy="1383821"/>
          </a:xfrm>
        </p:spPr>
        <p:txBody>
          <a:bodyPr/>
          <a:lstStyle/>
          <a:p>
            <a:r>
              <a:rPr lang="en-US">
                <a:latin typeface="Century Gothic" panose="020B0502020202020204" pitchFamily="34" charset="0"/>
              </a:rPr>
              <a:t>Required Practical: Electrolysis of Aqueous Solutions </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4F49133F-1341-83D2-0AC9-61683B7EDAF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16358" y="5391781"/>
            <a:ext cx="1121360" cy="536108"/>
          </a:xfrm>
          <a:prstGeom prst="rect">
            <a:avLst/>
          </a:prstGeom>
        </p:spPr>
      </p:pic>
      <p:pic>
        <p:nvPicPr>
          <p:cNvPr id="6" name="Picture 5">
            <a:extLst>
              <a:ext uri="{FF2B5EF4-FFF2-40B4-BE49-F238E27FC236}">
                <a16:creationId xmlns:a16="http://schemas.microsoft.com/office/drawing/2014/main" id="{6BE234E6-296C-1AFC-CDDB-94C45947FEFB}"/>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F5298369-E785-2CD5-880A-A7DE32BE7157}"/>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A602EE0C-22B3-1E5F-C190-DE7EEBB1320D}"/>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Reactivity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400" b="1" dirty="0">
                <a:solidFill>
                  <a:srgbClr val="000000"/>
                </a:solidFill>
                <a:latin typeface="Century Gothic" panose="020B0502020202020204" pitchFamily="34" charset="0"/>
                <a:cs typeface="Arial"/>
                <a:sym typeface="Arial"/>
              </a:rPr>
              <a:t>C4.2.11 RP: Electrolysis of Aqueous Solutions 1</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the apparatus used for electrolysis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Safely carry out the electrolysis of a salt solution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Predict the products of electrolysis of a salt solution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Test for gases produced in electrolysis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short circuit</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8" y="4897279"/>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salt solution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electrolysis</a:t>
            </a:r>
          </a:p>
        </p:txBody>
      </p:sp>
      <p:sp>
        <p:nvSpPr>
          <p:cNvPr id="4" name="Rectangle 3">
            <a:extLst>
              <a:ext uri="{FF2B5EF4-FFF2-40B4-BE49-F238E27FC236}">
                <a16:creationId xmlns:a16="http://schemas.microsoft.com/office/drawing/2014/main" id="{2EBCFC66-FF67-FB2F-7625-9CF11713B8C6}"/>
              </a:ext>
            </a:extLst>
          </p:cNvPr>
          <p:cNvSpPr/>
          <p:nvPr/>
        </p:nvSpPr>
        <p:spPr>
          <a:xfrm>
            <a:off x="6267441" y="5758102"/>
            <a:ext cx="243672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inert</a:t>
            </a:r>
          </a:p>
        </p:txBody>
      </p:sp>
    </p:spTree>
    <p:extLst>
      <p:ext uri="{BB962C8B-B14F-4D97-AF65-F5344CB8AC3E}">
        <p14:creationId xmlns:p14="http://schemas.microsoft.com/office/powerpoint/2010/main" val="2552635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A81F3526-38C8-6B30-A8C8-A6E53919407F}"/>
              </a:ext>
            </a:extLst>
          </p:cNvPr>
          <p:cNvPicPr>
            <a:picLocks noChangeAspect="1"/>
          </p:cNvPicPr>
          <p:nvPr/>
        </p:nvPicPr>
        <p:blipFill>
          <a:blip r:embed="rId3"/>
          <a:stretch>
            <a:fillRect/>
          </a:stretch>
        </p:blipFill>
        <p:spPr>
          <a:xfrm>
            <a:off x="2487695" y="4268201"/>
            <a:ext cx="4282897" cy="2407617"/>
          </a:xfrm>
          <a:prstGeom prst="rect">
            <a:avLst/>
          </a:prstGeom>
          <a:ln>
            <a:solidFill>
              <a:schemeClr val="tx1"/>
            </a:solidFill>
          </a:ln>
        </p:spPr>
      </p:pic>
      <p:pic>
        <p:nvPicPr>
          <p:cNvPr id="6" name="Picture 5" descr="Graphical user interface, text, application, email&#10;&#10;Description automatically generated">
            <a:extLst>
              <a:ext uri="{FF2B5EF4-FFF2-40B4-BE49-F238E27FC236}">
                <a16:creationId xmlns:a16="http://schemas.microsoft.com/office/drawing/2014/main" id="{6E64C968-250C-E85A-D88C-10091082A3AF}"/>
              </a:ext>
            </a:extLst>
          </p:cNvPr>
          <p:cNvPicPr>
            <a:picLocks noChangeAspect="1"/>
          </p:cNvPicPr>
          <p:nvPr/>
        </p:nvPicPr>
        <p:blipFill>
          <a:blip r:embed="rId4"/>
          <a:stretch>
            <a:fillRect/>
          </a:stretch>
        </p:blipFill>
        <p:spPr>
          <a:xfrm>
            <a:off x="6983816" y="4264031"/>
            <a:ext cx="4282897" cy="2411787"/>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 Same-side Corner of Rectangle 18">
            <a:extLst>
              <a:ext uri="{FF2B5EF4-FFF2-40B4-BE49-F238E27FC236}">
                <a16:creationId xmlns:a16="http://schemas.microsoft.com/office/drawing/2014/main" id="{8591E50F-8453-A6CE-3ABE-36237AC0699C}"/>
              </a:ext>
            </a:extLst>
          </p:cNvPr>
          <p:cNvSpPr/>
          <p:nvPr/>
        </p:nvSpPr>
        <p:spPr>
          <a:xfrm rot="10800000">
            <a:off x="3297836" y="2653256"/>
            <a:ext cx="3972392" cy="3222885"/>
          </a:xfrm>
          <a:prstGeom prst="round2Same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3449FD87-2C91-692F-FEBC-FF8599C6C6C8}"/>
              </a:ext>
            </a:extLst>
          </p:cNvPr>
          <p:cNvSpPr/>
          <p:nvPr/>
        </p:nvSpPr>
        <p:spPr>
          <a:xfrm>
            <a:off x="4167267" y="2113612"/>
            <a:ext cx="374754" cy="3102963"/>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27C816C6-ECFA-7B0A-E500-E40789DEACD1}"/>
              </a:ext>
            </a:extLst>
          </p:cNvPr>
          <p:cNvSpPr/>
          <p:nvPr/>
        </p:nvSpPr>
        <p:spPr>
          <a:xfrm>
            <a:off x="5968585" y="2116110"/>
            <a:ext cx="374754" cy="3102963"/>
          </a:xfrm>
          <a:prstGeom prst="rect">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BDFF7D96-2549-6172-749A-F5C5A7F6C9A2}"/>
              </a:ext>
            </a:extLst>
          </p:cNvPr>
          <p:cNvCxnSpPr>
            <a:stCxn id="3" idx="0"/>
          </p:cNvCxnSpPr>
          <p:nvPr/>
        </p:nvCxnSpPr>
        <p:spPr>
          <a:xfrm flipH="1" flipV="1">
            <a:off x="4347148" y="1798818"/>
            <a:ext cx="7496" cy="31479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D400DA-9648-67E1-CD24-3D3204730BFB}"/>
              </a:ext>
            </a:extLst>
          </p:cNvPr>
          <p:cNvCxnSpPr/>
          <p:nvPr/>
        </p:nvCxnSpPr>
        <p:spPr>
          <a:xfrm flipH="1" flipV="1">
            <a:off x="6163454" y="1816308"/>
            <a:ext cx="7496" cy="31479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11EAB431-5660-F339-2659-F6A5B8EBA856}"/>
              </a:ext>
            </a:extLst>
          </p:cNvPr>
          <p:cNvCxnSpPr>
            <a:cxnSpLocks/>
          </p:cNvCxnSpPr>
          <p:nvPr/>
        </p:nvCxnSpPr>
        <p:spPr>
          <a:xfrm flipH="1">
            <a:off x="4334656" y="1831296"/>
            <a:ext cx="1841292" cy="0"/>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5" name="Rounded Rectangle 14">
            <a:extLst>
              <a:ext uri="{FF2B5EF4-FFF2-40B4-BE49-F238E27FC236}">
                <a16:creationId xmlns:a16="http://schemas.microsoft.com/office/drawing/2014/main" id="{9AF75BFF-8810-9F63-0C38-F7B62ADFF335}"/>
              </a:ext>
            </a:extLst>
          </p:cNvPr>
          <p:cNvSpPr/>
          <p:nvPr/>
        </p:nvSpPr>
        <p:spPr>
          <a:xfrm>
            <a:off x="4661941" y="1648916"/>
            <a:ext cx="1229194" cy="32978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C24F150F-54BF-7EB9-D188-3BB5AE1CDA35}"/>
              </a:ext>
            </a:extLst>
          </p:cNvPr>
          <p:cNvSpPr txBox="1"/>
          <p:nvPr/>
        </p:nvSpPr>
        <p:spPr>
          <a:xfrm>
            <a:off x="5561350" y="1558975"/>
            <a:ext cx="401072" cy="461665"/>
          </a:xfrm>
          <a:prstGeom prst="rect">
            <a:avLst/>
          </a:prstGeom>
          <a:noFill/>
        </p:spPr>
        <p:txBody>
          <a:bodyPr wrap="none" rtlCol="0">
            <a:spAutoFit/>
          </a:bodyPr>
          <a:lstStyle/>
          <a:p>
            <a:r>
              <a:rPr lang="en-GB" sz="2400" b="1" dirty="0">
                <a:solidFill>
                  <a:schemeClr val="bg1"/>
                </a:solidFill>
              </a:rPr>
              <a:t>+</a:t>
            </a:r>
          </a:p>
        </p:txBody>
      </p:sp>
      <p:sp>
        <p:nvSpPr>
          <p:cNvPr id="17" name="TextBox 16">
            <a:extLst>
              <a:ext uri="{FF2B5EF4-FFF2-40B4-BE49-F238E27FC236}">
                <a16:creationId xmlns:a16="http://schemas.microsoft.com/office/drawing/2014/main" id="{66C5E3D8-4222-3336-7F7D-CD54272E3F05}"/>
              </a:ext>
            </a:extLst>
          </p:cNvPr>
          <p:cNvSpPr txBox="1"/>
          <p:nvPr/>
        </p:nvSpPr>
        <p:spPr>
          <a:xfrm>
            <a:off x="4649450" y="1561475"/>
            <a:ext cx="301686" cy="461665"/>
          </a:xfrm>
          <a:prstGeom prst="rect">
            <a:avLst/>
          </a:prstGeom>
          <a:noFill/>
        </p:spPr>
        <p:txBody>
          <a:bodyPr wrap="none" rtlCol="0">
            <a:spAutoFit/>
          </a:bodyPr>
          <a:lstStyle/>
          <a:p>
            <a:r>
              <a:rPr lang="en-GB" sz="2400" b="1" dirty="0">
                <a:solidFill>
                  <a:schemeClr val="bg1"/>
                </a:solidFill>
              </a:rPr>
              <a:t>-</a:t>
            </a:r>
          </a:p>
        </p:txBody>
      </p:sp>
      <p:sp>
        <p:nvSpPr>
          <p:cNvPr id="31" name="Oval 30">
            <a:extLst>
              <a:ext uri="{FF2B5EF4-FFF2-40B4-BE49-F238E27FC236}">
                <a16:creationId xmlns:a16="http://schemas.microsoft.com/office/drawing/2014/main" id="{5E829A7D-78A6-3202-D29F-25F8D02C8CB1}"/>
              </a:ext>
            </a:extLst>
          </p:cNvPr>
          <p:cNvSpPr/>
          <p:nvPr/>
        </p:nvSpPr>
        <p:spPr>
          <a:xfrm>
            <a:off x="3557671" y="3407761"/>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36" name="Oval 35">
            <a:extLst>
              <a:ext uri="{FF2B5EF4-FFF2-40B4-BE49-F238E27FC236}">
                <a16:creationId xmlns:a16="http://schemas.microsoft.com/office/drawing/2014/main" id="{F69C3D07-1EE4-7B12-B9FC-B44A3867C46A}"/>
              </a:ext>
            </a:extLst>
          </p:cNvPr>
          <p:cNvSpPr/>
          <p:nvPr/>
        </p:nvSpPr>
        <p:spPr>
          <a:xfrm>
            <a:off x="3605140" y="5089157"/>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39" name="Oval 38">
            <a:extLst>
              <a:ext uri="{FF2B5EF4-FFF2-40B4-BE49-F238E27FC236}">
                <a16:creationId xmlns:a16="http://schemas.microsoft.com/office/drawing/2014/main" id="{A98C5F64-492E-2522-94CE-51E979457D24}"/>
              </a:ext>
            </a:extLst>
          </p:cNvPr>
          <p:cNvSpPr/>
          <p:nvPr/>
        </p:nvSpPr>
        <p:spPr>
          <a:xfrm>
            <a:off x="4759383" y="4324659"/>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1" name="Oval 40">
            <a:extLst>
              <a:ext uri="{FF2B5EF4-FFF2-40B4-BE49-F238E27FC236}">
                <a16:creationId xmlns:a16="http://schemas.microsoft.com/office/drawing/2014/main" id="{DD028730-E546-81EE-DADF-5137D89C7E13}"/>
              </a:ext>
            </a:extLst>
          </p:cNvPr>
          <p:cNvSpPr/>
          <p:nvPr/>
        </p:nvSpPr>
        <p:spPr>
          <a:xfrm>
            <a:off x="6872996" y="3395269"/>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3" name="Oval 42">
            <a:extLst>
              <a:ext uri="{FF2B5EF4-FFF2-40B4-BE49-F238E27FC236}">
                <a16:creationId xmlns:a16="http://schemas.microsoft.com/office/drawing/2014/main" id="{29D08D3F-27D7-7D99-5991-FE18FC9018DF}"/>
              </a:ext>
            </a:extLst>
          </p:cNvPr>
          <p:cNvSpPr/>
          <p:nvPr/>
        </p:nvSpPr>
        <p:spPr>
          <a:xfrm>
            <a:off x="6063526" y="5538862"/>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4" name="TextBox 43">
            <a:extLst>
              <a:ext uri="{FF2B5EF4-FFF2-40B4-BE49-F238E27FC236}">
                <a16:creationId xmlns:a16="http://schemas.microsoft.com/office/drawing/2014/main" id="{AA2C27AE-5BFA-0F7C-E4EB-528BF01413F5}"/>
              </a:ext>
            </a:extLst>
          </p:cNvPr>
          <p:cNvSpPr txBox="1"/>
          <p:nvPr/>
        </p:nvSpPr>
        <p:spPr>
          <a:xfrm>
            <a:off x="10598046" y="5321508"/>
            <a:ext cx="184731" cy="369332"/>
          </a:xfrm>
          <a:prstGeom prst="rect">
            <a:avLst/>
          </a:prstGeom>
          <a:noFill/>
        </p:spPr>
        <p:txBody>
          <a:bodyPr wrap="none" rtlCol="0">
            <a:spAutoFit/>
          </a:bodyPr>
          <a:lstStyle/>
          <a:p>
            <a:endParaRPr lang="en-GB" dirty="0"/>
          </a:p>
        </p:txBody>
      </p:sp>
      <p:sp>
        <p:nvSpPr>
          <p:cNvPr id="45" name="Oval 44">
            <a:extLst>
              <a:ext uri="{FF2B5EF4-FFF2-40B4-BE49-F238E27FC236}">
                <a16:creationId xmlns:a16="http://schemas.microsoft.com/office/drawing/2014/main" id="{6715DFF8-5D61-DDDF-244B-763C4F9B63B6}"/>
              </a:ext>
            </a:extLst>
          </p:cNvPr>
          <p:cNvSpPr/>
          <p:nvPr/>
        </p:nvSpPr>
        <p:spPr>
          <a:xfrm>
            <a:off x="6858005" y="5044188"/>
            <a:ext cx="284814" cy="254834"/>
          </a:xfrm>
          <a:prstGeom prst="ellipse">
            <a:avLst/>
          </a:prstGeom>
          <a:solidFill>
            <a:srgbClr val="C0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6" name="TextBox 45">
            <a:extLst>
              <a:ext uri="{FF2B5EF4-FFF2-40B4-BE49-F238E27FC236}">
                <a16:creationId xmlns:a16="http://schemas.microsoft.com/office/drawing/2014/main" id="{3AC5CD7D-F85B-AC69-0FE0-17279995D0B2}"/>
              </a:ext>
            </a:extLst>
          </p:cNvPr>
          <p:cNvSpPr txBox="1"/>
          <p:nvPr/>
        </p:nvSpPr>
        <p:spPr>
          <a:xfrm>
            <a:off x="12052092" y="5411449"/>
            <a:ext cx="184731" cy="369332"/>
          </a:xfrm>
          <a:prstGeom prst="rect">
            <a:avLst/>
          </a:prstGeom>
          <a:noFill/>
        </p:spPr>
        <p:txBody>
          <a:bodyPr wrap="none" rtlCol="0">
            <a:spAutoFit/>
          </a:bodyPr>
          <a:lstStyle/>
          <a:p>
            <a:endParaRPr lang="en-GB" dirty="0"/>
          </a:p>
        </p:txBody>
      </p:sp>
      <p:sp>
        <p:nvSpPr>
          <p:cNvPr id="47" name="Oval 46">
            <a:extLst>
              <a:ext uri="{FF2B5EF4-FFF2-40B4-BE49-F238E27FC236}">
                <a16:creationId xmlns:a16="http://schemas.microsoft.com/office/drawing/2014/main" id="{E6FD3E2F-0235-63CC-3BD2-C0D102E398AE}"/>
              </a:ext>
            </a:extLst>
          </p:cNvPr>
          <p:cNvSpPr/>
          <p:nvPr/>
        </p:nvSpPr>
        <p:spPr>
          <a:xfrm>
            <a:off x="5269048" y="3140437"/>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49" name="Oval 48">
            <a:extLst>
              <a:ext uri="{FF2B5EF4-FFF2-40B4-BE49-F238E27FC236}">
                <a16:creationId xmlns:a16="http://schemas.microsoft.com/office/drawing/2014/main" id="{00F95039-67B5-8532-6B88-33528EC4795D}"/>
              </a:ext>
            </a:extLst>
          </p:cNvPr>
          <p:cNvSpPr/>
          <p:nvPr/>
        </p:nvSpPr>
        <p:spPr>
          <a:xfrm>
            <a:off x="5301528" y="3997368"/>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0" name="Oval 49">
            <a:extLst>
              <a:ext uri="{FF2B5EF4-FFF2-40B4-BE49-F238E27FC236}">
                <a16:creationId xmlns:a16="http://schemas.microsoft.com/office/drawing/2014/main" id="{C5F90313-1F21-87F0-D4D9-5F04AC3C29F7}"/>
              </a:ext>
            </a:extLst>
          </p:cNvPr>
          <p:cNvSpPr/>
          <p:nvPr/>
        </p:nvSpPr>
        <p:spPr>
          <a:xfrm>
            <a:off x="6830524" y="4432089"/>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3" name="Oval 52">
            <a:extLst>
              <a:ext uri="{FF2B5EF4-FFF2-40B4-BE49-F238E27FC236}">
                <a16:creationId xmlns:a16="http://schemas.microsoft.com/office/drawing/2014/main" id="{80E4D817-ED1B-D090-FEC2-65AC2CC02A12}"/>
              </a:ext>
            </a:extLst>
          </p:cNvPr>
          <p:cNvSpPr/>
          <p:nvPr/>
        </p:nvSpPr>
        <p:spPr>
          <a:xfrm>
            <a:off x="5196596" y="5526371"/>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5" name="Oval 54">
            <a:extLst>
              <a:ext uri="{FF2B5EF4-FFF2-40B4-BE49-F238E27FC236}">
                <a16:creationId xmlns:a16="http://schemas.microsoft.com/office/drawing/2014/main" id="{C389EC2F-4291-A605-997E-1D5957AAE11E}"/>
              </a:ext>
            </a:extLst>
          </p:cNvPr>
          <p:cNvSpPr/>
          <p:nvPr/>
        </p:nvSpPr>
        <p:spPr>
          <a:xfrm>
            <a:off x="3442746" y="4462070"/>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7" name="Oval 56">
            <a:extLst>
              <a:ext uri="{FF2B5EF4-FFF2-40B4-BE49-F238E27FC236}">
                <a16:creationId xmlns:a16="http://schemas.microsoft.com/office/drawing/2014/main" id="{3989AB40-2D79-8E7E-DD45-81AA2EF8DF76}"/>
              </a:ext>
            </a:extLst>
          </p:cNvPr>
          <p:cNvSpPr/>
          <p:nvPr/>
        </p:nvSpPr>
        <p:spPr>
          <a:xfrm>
            <a:off x="3382785" y="3682582"/>
            <a:ext cx="284814" cy="254834"/>
          </a:xfrm>
          <a:prstGeom prst="ellipse">
            <a:avLst/>
          </a:prstGeom>
          <a:solidFill>
            <a:srgbClr val="00B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b="1" dirty="0">
                <a:solidFill>
                  <a:sysClr val="windowText" lastClr="000000"/>
                </a:solidFill>
                <a:latin typeface="Century Gothic" panose="020B0502020202020204" pitchFamily="34" charset="0"/>
              </a:rPr>
              <a:t>+</a:t>
            </a:r>
          </a:p>
        </p:txBody>
      </p:sp>
      <p:sp>
        <p:nvSpPr>
          <p:cNvPr id="58" name="TextBox 57">
            <a:extLst>
              <a:ext uri="{FF2B5EF4-FFF2-40B4-BE49-F238E27FC236}">
                <a16:creationId xmlns:a16="http://schemas.microsoft.com/office/drawing/2014/main" id="{C55F5F25-0DEE-BC94-2DE8-FCFE261F812A}"/>
              </a:ext>
            </a:extLst>
          </p:cNvPr>
          <p:cNvSpPr txBox="1"/>
          <p:nvPr/>
        </p:nvSpPr>
        <p:spPr>
          <a:xfrm>
            <a:off x="10418164" y="3927423"/>
            <a:ext cx="184731" cy="369332"/>
          </a:xfrm>
          <a:prstGeom prst="rect">
            <a:avLst/>
          </a:prstGeom>
          <a:noFill/>
        </p:spPr>
        <p:txBody>
          <a:bodyPr wrap="none" rtlCol="0">
            <a:spAutoFit/>
          </a:bodyPr>
          <a:lstStyle/>
          <a:p>
            <a:endParaRPr lang="en-GB" dirty="0"/>
          </a:p>
        </p:txBody>
      </p:sp>
      <p:sp>
        <p:nvSpPr>
          <p:cNvPr id="59" name="Title 1">
            <a:extLst>
              <a:ext uri="{FF2B5EF4-FFF2-40B4-BE49-F238E27FC236}">
                <a16:creationId xmlns:a16="http://schemas.microsoft.com/office/drawing/2014/main" id="{78026510-79A6-DF06-E673-DF705A895E38}"/>
              </a:ext>
            </a:extLst>
          </p:cNvPr>
          <p:cNvSpPr txBox="1">
            <a:spLocks/>
          </p:cNvSpPr>
          <p:nvPr/>
        </p:nvSpPr>
        <p:spPr>
          <a:xfrm>
            <a:off x="557489" y="0"/>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What happens in electrolysis?</a:t>
            </a:r>
          </a:p>
        </p:txBody>
      </p:sp>
      <p:sp>
        <p:nvSpPr>
          <p:cNvPr id="60" name="TextBox 59">
            <a:extLst>
              <a:ext uri="{FF2B5EF4-FFF2-40B4-BE49-F238E27FC236}">
                <a16:creationId xmlns:a16="http://schemas.microsoft.com/office/drawing/2014/main" id="{7B087F29-6955-0B33-78ED-298FD282173E}"/>
              </a:ext>
            </a:extLst>
          </p:cNvPr>
          <p:cNvSpPr txBox="1"/>
          <p:nvPr/>
        </p:nvSpPr>
        <p:spPr>
          <a:xfrm>
            <a:off x="9391973" y="3269804"/>
            <a:ext cx="1984000" cy="3046988"/>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Electrolyte</a:t>
            </a:r>
          </a:p>
          <a:p>
            <a:r>
              <a:rPr lang="en-GB" sz="2400" i="1">
                <a:solidFill>
                  <a:schemeClr val="accent1"/>
                </a:solidFill>
                <a:latin typeface="Century Gothic"/>
              </a:rPr>
              <a:t>The liquid that contains the ions (current is passed through)</a:t>
            </a:r>
          </a:p>
        </p:txBody>
      </p:sp>
      <p:cxnSp>
        <p:nvCxnSpPr>
          <p:cNvPr id="61" name="Straight Arrow Connector 60">
            <a:extLst>
              <a:ext uri="{FF2B5EF4-FFF2-40B4-BE49-F238E27FC236}">
                <a16:creationId xmlns:a16="http://schemas.microsoft.com/office/drawing/2014/main" id="{90483ADD-A3F7-A3A4-6245-03E7EC4A743A}"/>
              </a:ext>
            </a:extLst>
          </p:cNvPr>
          <p:cNvCxnSpPr>
            <a:cxnSpLocks/>
          </p:cNvCxnSpPr>
          <p:nvPr/>
        </p:nvCxnSpPr>
        <p:spPr>
          <a:xfrm flipH="1">
            <a:off x="6970426" y="3429000"/>
            <a:ext cx="2421547" cy="813216"/>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E30A85E-BA31-6467-CDC1-BABB19D9EBFF}"/>
              </a:ext>
            </a:extLst>
          </p:cNvPr>
          <p:cNvSpPr txBox="1"/>
          <p:nvPr/>
        </p:nvSpPr>
        <p:spPr>
          <a:xfrm>
            <a:off x="9391971" y="1349726"/>
            <a:ext cx="1984001" cy="1569660"/>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Anode</a:t>
            </a:r>
          </a:p>
          <a:p>
            <a:r>
              <a:rPr lang="en-GB" sz="2400" i="1">
                <a:solidFill>
                  <a:schemeClr val="accent1"/>
                </a:solidFill>
                <a:latin typeface="Century Gothic"/>
              </a:rPr>
              <a:t>Positively charged electrode</a:t>
            </a:r>
          </a:p>
        </p:txBody>
      </p:sp>
      <p:cxnSp>
        <p:nvCxnSpPr>
          <p:cNvPr id="63" name="Straight Arrow Connector 62">
            <a:extLst>
              <a:ext uri="{FF2B5EF4-FFF2-40B4-BE49-F238E27FC236}">
                <a16:creationId xmlns:a16="http://schemas.microsoft.com/office/drawing/2014/main" id="{647BDB1A-DDD1-699A-61ED-4D5719355824}"/>
              </a:ext>
            </a:extLst>
          </p:cNvPr>
          <p:cNvCxnSpPr>
            <a:cxnSpLocks/>
          </p:cNvCxnSpPr>
          <p:nvPr/>
        </p:nvCxnSpPr>
        <p:spPr>
          <a:xfrm flipH="1">
            <a:off x="6295869" y="1619237"/>
            <a:ext cx="3096104" cy="115394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21FC257-66AE-BC8C-BD63-7A5D2649BCEF}"/>
              </a:ext>
            </a:extLst>
          </p:cNvPr>
          <p:cNvSpPr txBox="1"/>
          <p:nvPr/>
        </p:nvSpPr>
        <p:spPr>
          <a:xfrm>
            <a:off x="324026" y="4152344"/>
            <a:ext cx="1984001" cy="1569660"/>
          </a:xfrm>
          <a:prstGeom prst="rect">
            <a:avLst/>
          </a:prstGeom>
          <a:noFill/>
        </p:spPr>
        <p:txBody>
          <a:bodyPr wrap="square" lIns="91440" tIns="45720" rIns="91440" bIns="45720" rtlCol="0" anchor="t">
            <a:spAutoFit/>
          </a:bodyPr>
          <a:lstStyle/>
          <a:p>
            <a:r>
              <a:rPr lang="en-GB" sz="2400" b="1">
                <a:solidFill>
                  <a:schemeClr val="accent1"/>
                </a:solidFill>
                <a:latin typeface="Century Gothic"/>
              </a:rPr>
              <a:t>Cathode</a:t>
            </a:r>
          </a:p>
          <a:p>
            <a:r>
              <a:rPr lang="en-GB" sz="2400" i="1">
                <a:solidFill>
                  <a:schemeClr val="accent1"/>
                </a:solidFill>
                <a:latin typeface="Century Gothic"/>
              </a:rPr>
              <a:t>Negatively charged electrode</a:t>
            </a:r>
          </a:p>
        </p:txBody>
      </p:sp>
      <p:cxnSp>
        <p:nvCxnSpPr>
          <p:cNvPr id="65" name="Straight Arrow Connector 64">
            <a:extLst>
              <a:ext uri="{FF2B5EF4-FFF2-40B4-BE49-F238E27FC236}">
                <a16:creationId xmlns:a16="http://schemas.microsoft.com/office/drawing/2014/main" id="{9706C52A-9F16-962F-A125-972EB298AD58}"/>
              </a:ext>
            </a:extLst>
          </p:cNvPr>
          <p:cNvCxnSpPr>
            <a:cxnSpLocks/>
          </p:cNvCxnSpPr>
          <p:nvPr/>
        </p:nvCxnSpPr>
        <p:spPr>
          <a:xfrm flipV="1">
            <a:off x="1840385" y="2893102"/>
            <a:ext cx="2326881" cy="1520019"/>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ECAF4A1-CCAC-AB53-7547-B54B62690F9F}"/>
              </a:ext>
            </a:extLst>
          </p:cNvPr>
          <p:cNvSpPr txBox="1"/>
          <p:nvPr/>
        </p:nvSpPr>
        <p:spPr>
          <a:xfrm>
            <a:off x="412991" y="1282010"/>
            <a:ext cx="2387035" cy="2308324"/>
          </a:xfrm>
          <a:prstGeom prst="rect">
            <a:avLst/>
          </a:prstGeom>
          <a:noFill/>
        </p:spPr>
        <p:txBody>
          <a:bodyPr wrap="square" lIns="91440" tIns="45720" rIns="91440" bIns="45720" rtlCol="0" anchor="t">
            <a:spAutoFit/>
          </a:bodyPr>
          <a:lstStyle/>
          <a:p>
            <a:r>
              <a:rPr lang="en-GB" sz="2400" b="1" dirty="0">
                <a:solidFill>
                  <a:schemeClr val="accent1"/>
                </a:solidFill>
                <a:latin typeface="Century Gothic"/>
              </a:rPr>
              <a:t>Battery or power source</a:t>
            </a:r>
          </a:p>
          <a:p>
            <a:r>
              <a:rPr lang="en-GB" sz="2400" i="1" dirty="0">
                <a:solidFill>
                  <a:schemeClr val="accent1"/>
                </a:solidFill>
                <a:latin typeface="Century Gothic"/>
              </a:rPr>
              <a:t>Generates a current to flow through the electrolyte</a:t>
            </a:r>
          </a:p>
        </p:txBody>
      </p:sp>
      <p:cxnSp>
        <p:nvCxnSpPr>
          <p:cNvPr id="67" name="Straight Arrow Connector 66">
            <a:extLst>
              <a:ext uri="{FF2B5EF4-FFF2-40B4-BE49-F238E27FC236}">
                <a16:creationId xmlns:a16="http://schemas.microsoft.com/office/drawing/2014/main" id="{17E168DD-8AC5-88A6-C6A6-69CAC958FEDF}"/>
              </a:ext>
            </a:extLst>
          </p:cNvPr>
          <p:cNvCxnSpPr>
            <a:cxnSpLocks/>
            <a:endCxn id="17" idx="1"/>
          </p:cNvCxnSpPr>
          <p:nvPr/>
        </p:nvCxnSpPr>
        <p:spPr>
          <a:xfrm>
            <a:off x="1999281" y="1603797"/>
            <a:ext cx="2650169" cy="18851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239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fade">
                                      <p:cBhvr>
                                        <p:cTn id="15" dur="500"/>
                                        <p:tgtEl>
                                          <p:spTgt spid="64"/>
                                        </p:tgtEl>
                                      </p:cBhvr>
                                    </p:animEffect>
                                  </p:childTnLst>
                                </p:cTn>
                              </p:par>
                              <p:par>
                                <p:cTn id="16" presetID="10"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fade">
                                      <p:cBhvr>
                                        <p:cTn id="23" dur="500"/>
                                        <p:tgtEl>
                                          <p:spTgt spid="6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animEffect transition="in" filter="fade">
                                      <p:cBhvr>
                                        <p:cTn id="26" dur="500"/>
                                        <p:tgtEl>
                                          <p:spTgt spid="6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childTnLst>
                    </p:cTn>
                  </p:par>
                  <p:par>
                    <p:cTn id="35" fill="hold">
                      <p:stCondLst>
                        <p:cond delay="indefinite"/>
                      </p:stCondLst>
                      <p:childTnLst>
                        <p:par>
                          <p:cTn id="36" fill="hold">
                            <p:stCondLst>
                              <p:cond delay="0"/>
                            </p:stCondLst>
                            <p:childTnLst>
                              <p:par>
                                <p:cTn id="37" presetID="0" presetClass="path" presetSubtype="0" accel="50000" decel="50000" fill="hold" grpId="0" nodeType="clickEffect">
                                  <p:stCondLst>
                                    <p:cond delay="0"/>
                                  </p:stCondLst>
                                  <p:childTnLst>
                                    <p:animMotion origin="layout" path="M 4.58333E-6 7.40741E-7 L 0.18072 0.11597 " pathEditMode="relative" rAng="0" ptsTypes="AA">
                                      <p:cBhvr>
                                        <p:cTn id="38" dur="2000" fill="hold"/>
                                        <p:tgtEl>
                                          <p:spTgt spid="31"/>
                                        </p:tgtEl>
                                        <p:attrNameLst>
                                          <p:attrName>ppt_x</p:attrName>
                                          <p:attrName>ppt_y</p:attrName>
                                        </p:attrNameLst>
                                      </p:cBhvr>
                                      <p:rCtr x="9036" y="5787"/>
                                    </p:animMotion>
                                  </p:childTnLst>
                                </p:cTn>
                              </p:par>
                            </p:childTnLst>
                          </p:cTn>
                        </p:par>
                      </p:childTnLst>
                    </p:cTn>
                  </p:par>
                  <p:par>
                    <p:cTn id="39" fill="hold">
                      <p:stCondLst>
                        <p:cond delay="indefinite"/>
                      </p:stCondLst>
                      <p:childTnLst>
                        <p:par>
                          <p:cTn id="40" fill="hold">
                            <p:stCondLst>
                              <p:cond delay="0"/>
                            </p:stCondLst>
                            <p:childTnLst>
                              <p:par>
                                <p:cTn id="41" presetID="0" presetClass="path" presetSubtype="0" accel="50000" decel="50000" fill="hold" grpId="0" nodeType="clickEffect">
                                  <p:stCondLst>
                                    <p:cond delay="0"/>
                                  </p:stCondLst>
                                  <p:childTnLst>
                                    <p:animMotion origin="layout" path="M -1.66667E-6 1.85185E-6 L 0.18086 -0.06343 " pathEditMode="relative" rAng="0" ptsTypes="AA">
                                      <p:cBhvr>
                                        <p:cTn id="42" dur="2000" fill="hold"/>
                                        <p:tgtEl>
                                          <p:spTgt spid="36"/>
                                        </p:tgtEl>
                                        <p:attrNameLst>
                                          <p:attrName>ppt_x</p:attrName>
                                          <p:attrName>ppt_y</p:attrName>
                                        </p:attrNameLst>
                                      </p:cBhvr>
                                      <p:rCtr x="9036" y="-3171"/>
                                    </p:animMotion>
                                  </p:childTnLst>
                                </p:cTn>
                              </p:par>
                            </p:childTnLst>
                          </p:cTn>
                        </p:par>
                      </p:childTnLst>
                    </p:cTn>
                  </p:par>
                  <p:par>
                    <p:cTn id="43" fill="hold">
                      <p:stCondLst>
                        <p:cond delay="indefinite"/>
                      </p:stCondLst>
                      <p:childTnLst>
                        <p:par>
                          <p:cTn id="44" fill="hold">
                            <p:stCondLst>
                              <p:cond delay="0"/>
                            </p:stCondLst>
                            <p:childTnLst>
                              <p:par>
                                <p:cTn id="45" presetID="0" presetClass="path" presetSubtype="0" accel="50000" decel="50000" fill="hold" grpId="0" nodeType="clickEffect">
                                  <p:stCondLst>
                                    <p:cond delay="0"/>
                                  </p:stCondLst>
                                  <p:childTnLst>
                                    <p:animMotion origin="layout" path="M -3.125E-6 -4.07407E-6 L 0.0862 0.02199 " pathEditMode="relative" rAng="0" ptsTypes="AA">
                                      <p:cBhvr>
                                        <p:cTn id="46" dur="2000" fill="hold"/>
                                        <p:tgtEl>
                                          <p:spTgt spid="39"/>
                                        </p:tgtEl>
                                        <p:attrNameLst>
                                          <p:attrName>ppt_x</p:attrName>
                                          <p:attrName>ppt_y</p:attrName>
                                        </p:attrNameLst>
                                      </p:cBhvr>
                                      <p:rCtr x="4310" y="1088"/>
                                    </p:animMotion>
                                  </p:childTnLst>
                                </p:cTn>
                              </p:par>
                            </p:childTnLst>
                          </p:cTn>
                        </p:par>
                      </p:childTnLst>
                    </p:cTn>
                  </p:par>
                  <p:par>
                    <p:cTn id="47" fill="hold">
                      <p:stCondLst>
                        <p:cond delay="indefinite"/>
                      </p:stCondLst>
                      <p:childTnLst>
                        <p:par>
                          <p:cTn id="48" fill="hold">
                            <p:stCondLst>
                              <p:cond delay="0"/>
                            </p:stCondLst>
                            <p:childTnLst>
                              <p:par>
                                <p:cTn id="49" presetID="0" presetClass="path" presetSubtype="0" accel="50000" decel="50000" fill="hold" grpId="0" nodeType="clickEffect">
                                  <p:stCondLst>
                                    <p:cond delay="0"/>
                                  </p:stCondLst>
                                  <p:childTnLst>
                                    <p:animMotion origin="layout" path="M -6.25E-7 2.59259E-6 L -0.04792 0.11574 " pathEditMode="relative" rAng="0" ptsTypes="AA">
                                      <p:cBhvr>
                                        <p:cTn id="50" dur="2000" fill="hold"/>
                                        <p:tgtEl>
                                          <p:spTgt spid="41"/>
                                        </p:tgtEl>
                                        <p:attrNameLst>
                                          <p:attrName>ppt_x</p:attrName>
                                          <p:attrName>ppt_y</p:attrName>
                                        </p:attrNameLst>
                                      </p:cBhvr>
                                      <p:rCtr x="-2396" y="5787"/>
                                    </p:animMotion>
                                  </p:childTnLst>
                                </p:cTn>
                              </p:par>
                            </p:childTnLst>
                          </p:cTn>
                        </p:par>
                      </p:childTnLst>
                    </p:cTn>
                  </p:par>
                  <p:par>
                    <p:cTn id="51" fill="hold">
                      <p:stCondLst>
                        <p:cond delay="indefinite"/>
                      </p:stCondLst>
                      <p:childTnLst>
                        <p:par>
                          <p:cTn id="52" fill="hold">
                            <p:stCondLst>
                              <p:cond delay="0"/>
                            </p:stCondLst>
                            <p:childTnLst>
                              <p:par>
                                <p:cTn id="53" presetID="0" presetClass="path" presetSubtype="0" accel="50000" decel="50000" fill="hold" grpId="0" nodeType="clickEffect">
                                  <p:stCondLst>
                                    <p:cond delay="0"/>
                                  </p:stCondLst>
                                  <p:childTnLst>
                                    <p:animMotion origin="layout" path="M -4.375E-6 2.59259E-6 L 0.00378 -0.06783 " pathEditMode="relative" rAng="0" ptsTypes="AA">
                                      <p:cBhvr>
                                        <p:cTn id="54" dur="2000" fill="hold"/>
                                        <p:tgtEl>
                                          <p:spTgt spid="43"/>
                                        </p:tgtEl>
                                        <p:attrNameLst>
                                          <p:attrName>ppt_x</p:attrName>
                                          <p:attrName>ppt_y</p:attrName>
                                        </p:attrNameLst>
                                      </p:cBhvr>
                                      <p:rCtr x="182" y="-3403"/>
                                    </p:animMotion>
                                  </p:childTnLst>
                                </p:cTn>
                              </p:par>
                            </p:childTnLst>
                          </p:cTn>
                        </p:par>
                      </p:childTnLst>
                    </p:cTn>
                  </p:par>
                  <p:par>
                    <p:cTn id="55" fill="hold">
                      <p:stCondLst>
                        <p:cond delay="indefinite"/>
                      </p:stCondLst>
                      <p:childTnLst>
                        <p:par>
                          <p:cTn id="56" fill="hold">
                            <p:stCondLst>
                              <p:cond delay="0"/>
                            </p:stCondLst>
                            <p:childTnLst>
                              <p:par>
                                <p:cTn id="57" presetID="0" presetClass="path" presetSubtype="0" accel="50000" decel="50000" fill="hold" grpId="0" nodeType="clickEffect">
                                  <p:stCondLst>
                                    <p:cond delay="0"/>
                                  </p:stCondLst>
                                  <p:childTnLst>
                                    <p:animMotion origin="layout" path="M 1.45833E-6 4.81481E-6 L -0.05156 -0.0544 " pathEditMode="relative" rAng="0" ptsTypes="AA">
                                      <p:cBhvr>
                                        <p:cTn id="58" dur="2000" fill="hold"/>
                                        <p:tgtEl>
                                          <p:spTgt spid="45"/>
                                        </p:tgtEl>
                                        <p:attrNameLst>
                                          <p:attrName>ppt_x</p:attrName>
                                          <p:attrName>ppt_y</p:attrName>
                                        </p:attrNameLst>
                                      </p:cBhvr>
                                      <p:rCtr x="-2578" y="-2731"/>
                                    </p:animMotion>
                                  </p:childTnLst>
                                </p:cTn>
                              </p:par>
                            </p:childTnLst>
                          </p:cTn>
                        </p:par>
                      </p:childTnLst>
                    </p:cTn>
                  </p:par>
                  <p:par>
                    <p:cTn id="59" fill="hold">
                      <p:stCondLst>
                        <p:cond delay="indefinite"/>
                      </p:stCondLst>
                      <p:childTnLst>
                        <p:par>
                          <p:cTn id="60" fill="hold">
                            <p:stCondLst>
                              <p:cond delay="0"/>
                            </p:stCondLst>
                            <p:childTnLst>
                              <p:par>
                                <p:cTn id="61" presetID="0" presetClass="path" presetSubtype="0" accel="50000" decel="50000" fill="hold" grpId="0" nodeType="clickEffect">
                                  <p:stCondLst>
                                    <p:cond delay="0"/>
                                  </p:stCondLst>
                                  <p:childTnLst>
                                    <p:animMotion origin="layout" path="M 0 1.11111E-6 L -0.0737 0.13333 " pathEditMode="relative" rAng="0" ptsTypes="AA">
                                      <p:cBhvr>
                                        <p:cTn id="62" dur="2000" fill="hold"/>
                                        <p:tgtEl>
                                          <p:spTgt spid="47"/>
                                        </p:tgtEl>
                                        <p:attrNameLst>
                                          <p:attrName>ppt_x</p:attrName>
                                          <p:attrName>ppt_y</p:attrName>
                                        </p:attrNameLst>
                                      </p:cBhvr>
                                      <p:rCtr x="-3685" y="6667"/>
                                    </p:animMotion>
                                  </p:childTnLst>
                                </p:cTn>
                              </p:par>
                            </p:childTnLst>
                          </p:cTn>
                        </p:par>
                      </p:childTnLst>
                    </p:cTn>
                  </p:par>
                  <p:par>
                    <p:cTn id="63" fill="hold">
                      <p:stCondLst>
                        <p:cond delay="indefinite"/>
                      </p:stCondLst>
                      <p:childTnLst>
                        <p:par>
                          <p:cTn id="64" fill="hold">
                            <p:stCondLst>
                              <p:cond delay="0"/>
                            </p:stCondLst>
                            <p:childTnLst>
                              <p:par>
                                <p:cTn id="65" presetID="0" presetClass="path" presetSubtype="0" accel="50000" decel="50000" fill="hold" grpId="0" nodeType="clickEffect">
                                  <p:stCondLst>
                                    <p:cond delay="0"/>
                                  </p:stCondLst>
                                  <p:childTnLst>
                                    <p:animMotion origin="layout" path="M -4.375E-6 1.11111E-6 L -0.07369 0.13333 " pathEditMode="relative" rAng="0" ptsTypes="AA">
                                      <p:cBhvr>
                                        <p:cTn id="66" dur="2000" fill="hold"/>
                                        <p:tgtEl>
                                          <p:spTgt spid="49"/>
                                        </p:tgtEl>
                                        <p:attrNameLst>
                                          <p:attrName>ppt_x</p:attrName>
                                          <p:attrName>ppt_y</p:attrName>
                                        </p:attrNameLst>
                                      </p:cBhvr>
                                      <p:rCtr x="-3685" y="6667"/>
                                    </p:animMotion>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grpId="0" nodeType="clickEffect">
                                  <p:stCondLst>
                                    <p:cond delay="0"/>
                                  </p:stCondLst>
                                  <p:childTnLst>
                                    <p:animMotion origin="layout" path="M 5E-6 -4.81481E-6 L -0.20678 0.10232 " pathEditMode="relative" rAng="0" ptsTypes="AA">
                                      <p:cBhvr>
                                        <p:cTn id="70" dur="2000" fill="hold"/>
                                        <p:tgtEl>
                                          <p:spTgt spid="50"/>
                                        </p:tgtEl>
                                        <p:attrNameLst>
                                          <p:attrName>ppt_x</p:attrName>
                                          <p:attrName>ppt_y</p:attrName>
                                        </p:attrNameLst>
                                      </p:cBhvr>
                                      <p:rCtr x="-10339" y="5116"/>
                                    </p:animMotion>
                                  </p:childTnLst>
                                </p:cTn>
                              </p:par>
                            </p:childTnLst>
                          </p:cTn>
                        </p:par>
                      </p:childTnLst>
                    </p:cTn>
                  </p:par>
                  <p:par>
                    <p:cTn id="71" fill="hold">
                      <p:stCondLst>
                        <p:cond delay="indefinite"/>
                      </p:stCondLst>
                      <p:childTnLst>
                        <p:par>
                          <p:cTn id="72" fill="hold">
                            <p:stCondLst>
                              <p:cond delay="0"/>
                            </p:stCondLst>
                            <p:childTnLst>
                              <p:par>
                                <p:cTn id="73" presetID="0" presetClass="path" presetSubtype="0" accel="50000" decel="50000" fill="hold" grpId="0" nodeType="clickEffect">
                                  <p:stCondLst>
                                    <p:cond delay="0"/>
                                  </p:stCondLst>
                                  <p:childTnLst>
                                    <p:animMotion origin="layout" path="M -6.25E-7 4.44444E-6 L -0.08867 -0.0419 " pathEditMode="relative" rAng="0" ptsTypes="AA">
                                      <p:cBhvr>
                                        <p:cTn id="74" dur="2000" fill="hold"/>
                                        <p:tgtEl>
                                          <p:spTgt spid="53"/>
                                        </p:tgtEl>
                                        <p:attrNameLst>
                                          <p:attrName>ppt_x</p:attrName>
                                          <p:attrName>ppt_y</p:attrName>
                                        </p:attrNameLst>
                                      </p:cBhvr>
                                      <p:rCtr x="-4440" y="-2106"/>
                                    </p:animMotion>
                                  </p:childTnLst>
                                </p:cTn>
                              </p:par>
                            </p:childTnLst>
                          </p:cTn>
                        </p:par>
                      </p:childTnLst>
                    </p:cTn>
                  </p:par>
                  <p:par>
                    <p:cTn id="75" fill="hold">
                      <p:stCondLst>
                        <p:cond delay="indefinite"/>
                      </p:stCondLst>
                      <p:childTnLst>
                        <p:par>
                          <p:cTn id="76" fill="hold">
                            <p:stCondLst>
                              <p:cond delay="0"/>
                            </p:stCondLst>
                            <p:childTnLst>
                              <p:par>
                                <p:cTn id="77" presetID="0" presetClass="path" presetSubtype="0" accel="50000" decel="50000" fill="hold" grpId="0" nodeType="clickEffect">
                                  <p:stCondLst>
                                    <p:cond delay="0"/>
                                  </p:stCondLst>
                                  <p:childTnLst>
                                    <p:animMotion origin="layout" path="M -4.16667E-7 -2.96296E-6 L 0.04531 0.03681 " pathEditMode="relative" rAng="0" ptsTypes="AA">
                                      <p:cBhvr>
                                        <p:cTn id="78" dur="2000" fill="hold"/>
                                        <p:tgtEl>
                                          <p:spTgt spid="55"/>
                                        </p:tgtEl>
                                        <p:attrNameLst>
                                          <p:attrName>ppt_x</p:attrName>
                                          <p:attrName>ppt_y</p:attrName>
                                        </p:attrNameLst>
                                      </p:cBhvr>
                                      <p:rCtr x="2266" y="1829"/>
                                    </p:animMotion>
                                  </p:childTnLst>
                                </p:cTn>
                              </p:par>
                            </p:childTnLst>
                          </p:cTn>
                        </p:par>
                      </p:childTnLst>
                    </p:cTn>
                  </p:par>
                  <p:par>
                    <p:cTn id="79" fill="hold">
                      <p:stCondLst>
                        <p:cond delay="indefinite"/>
                      </p:stCondLst>
                      <p:childTnLst>
                        <p:par>
                          <p:cTn id="80" fill="hold">
                            <p:stCondLst>
                              <p:cond delay="0"/>
                            </p:stCondLst>
                            <p:childTnLst>
                              <p:par>
                                <p:cTn id="81" presetID="0" presetClass="path" presetSubtype="0" accel="50000" decel="50000" fill="hold" grpId="0" nodeType="clickEffect">
                                  <p:stCondLst>
                                    <p:cond delay="0"/>
                                  </p:stCondLst>
                                  <p:childTnLst>
                                    <p:animMotion origin="layout" path="M -2.5E-6 4.44444E-6 L 0.04414 0.08495 " pathEditMode="relative" rAng="0" ptsTypes="AA">
                                      <p:cBhvr>
                                        <p:cTn id="82" dur="2000" fill="hold"/>
                                        <p:tgtEl>
                                          <p:spTgt spid="57"/>
                                        </p:tgtEl>
                                        <p:attrNameLst>
                                          <p:attrName>ppt_x</p:attrName>
                                          <p:attrName>ppt_y</p:attrName>
                                        </p:attrNameLst>
                                      </p:cBhvr>
                                      <p:rCtr x="2201" y="42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6" grpId="0" animBg="1"/>
      <p:bldP spid="39" grpId="0" animBg="1"/>
      <p:bldP spid="41" grpId="0" animBg="1"/>
      <p:bldP spid="43" grpId="0" animBg="1"/>
      <p:bldP spid="45" grpId="0" animBg="1"/>
      <p:bldP spid="47" grpId="0" animBg="1"/>
      <p:bldP spid="49" grpId="0" animBg="1"/>
      <p:bldP spid="50" grpId="0" animBg="1"/>
      <p:bldP spid="53" grpId="0" animBg="1"/>
      <p:bldP spid="55" grpId="0" animBg="1"/>
      <p:bldP spid="57" grpId="0" animBg="1"/>
      <p:bldP spid="60" grpId="0"/>
      <p:bldP spid="62" grpId="0"/>
      <p:bldP spid="64" grpId="0"/>
      <p:bldP spid="66"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DF14CD-FE4E-4B91-BA7F-219603BF8673}">
  <ds:schemaRefs>
    <ds:schemaRef ds:uri="http://purl.org/dc/elements/1.1/"/>
    <ds:schemaRef ds:uri="http://schemas.microsoft.com/office/2006/documentManagement/types"/>
    <ds:schemaRef ds:uri="http://purl.org/dc/dcmitype/"/>
    <ds:schemaRef ds:uri="9dd66dd2-dc2f-4e10-8286-f1da66314693"/>
    <ds:schemaRef ds:uri="http://www.w3.org/XML/1998/namespace"/>
    <ds:schemaRef ds:uri="http://schemas.microsoft.com/office/2006/metadata/properties"/>
    <ds:schemaRef ds:uri="http://purl.org/dc/terms/"/>
    <ds:schemaRef ds:uri="http://schemas.microsoft.com/office/infopath/2007/PartnerControls"/>
    <ds:schemaRef ds:uri="http://schemas.openxmlformats.org/package/2006/metadata/core-properties"/>
    <ds:schemaRef ds:uri="e7f29ac3-c74a-46a7-9e80-ec6458dc319f"/>
  </ds:schemaRefs>
</ds:datastoreItem>
</file>

<file path=customXml/itemProps2.xml><?xml version="1.0" encoding="utf-8"?>
<ds:datastoreItem xmlns:ds="http://schemas.openxmlformats.org/officeDocument/2006/customXml" ds:itemID="{3B178BD5-9581-4A0E-BB74-4E975FC706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37</TotalTime>
  <Words>5575</Words>
  <Application>Microsoft Macintosh PowerPoint</Application>
  <PresentationFormat>Widescreen</PresentationFormat>
  <Paragraphs>502</Paragraphs>
  <Slides>25</Slides>
  <Notes>23</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Century Gothic</vt:lpstr>
      <vt:lpstr>Georgia</vt:lpstr>
      <vt:lpstr>Calibri</vt:lpstr>
      <vt:lpstr>Wingdings</vt:lpstr>
      <vt:lpstr>Arial</vt:lpstr>
      <vt:lpstr>B2.2.11 Feedback lesson</vt:lpstr>
      <vt:lpstr>Making this resource work for you</vt:lpstr>
      <vt:lpstr>Practical Activity</vt:lpstr>
      <vt:lpstr>PowerPoint Presentation</vt:lpstr>
      <vt:lpstr>PowerPoint Presentation</vt:lpstr>
      <vt:lpstr>PowerPoint Presentation</vt:lpstr>
      <vt:lpstr>C4.2.11 C4.2.12</vt:lpstr>
      <vt:lpstr>PowerPoint Presentation</vt:lpstr>
      <vt:lpstr>This is the fix-it portion of the lesson</vt:lpstr>
      <vt:lpstr>PowerPoint Presentation</vt:lpstr>
      <vt:lpstr>Can you correctly label the electrolysis diagram?</vt:lpstr>
      <vt:lpstr>Risk Assessment</vt:lpstr>
      <vt:lpstr>PowerPoint Presentation</vt:lpstr>
      <vt:lpstr>Analysing the products of electrolysis</vt:lpstr>
      <vt:lpstr>A student makes a hypothesis: </vt:lpstr>
      <vt:lpstr>Drill</vt:lpstr>
      <vt:lpstr>Drill answers</vt:lpstr>
      <vt:lpstr>I: Testing a hypothesis with electrolysis</vt:lpstr>
      <vt:lpstr>We: Testing a hypothesis with electrolysis</vt:lpstr>
      <vt:lpstr>You: Testing a hypothesis with electrolysis</vt:lpstr>
      <vt:lpstr>Activity – After the Practical Worksheet Questions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cp:revision>
  <dcterms:created xsi:type="dcterms:W3CDTF">2019-03-21T11:24:14Z</dcterms:created>
  <dcterms:modified xsi:type="dcterms:W3CDTF">2025-02-03T11:45:02Z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